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4" r:id="rId5"/>
    <p:sldId id="261" r:id="rId6"/>
    <p:sldId id="292" r:id="rId7"/>
    <p:sldId id="275" r:id="rId8"/>
    <p:sldId id="293" r:id="rId9"/>
    <p:sldId id="276" r:id="rId10"/>
    <p:sldId id="294" r:id="rId11"/>
    <p:sldId id="277" r:id="rId12"/>
    <p:sldId id="288" r:id="rId13"/>
    <p:sldId id="295" r:id="rId14"/>
    <p:sldId id="291" r:id="rId15"/>
    <p:sldId id="289" r:id="rId16"/>
    <p:sldId id="290" r:id="rId17"/>
    <p:sldId id="296" r:id="rId18"/>
    <p:sldId id="282" r:id="rId19"/>
    <p:sldId id="281"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AFF"/>
    <a:srgbClr val="92D050"/>
    <a:srgbClr val="FFC000"/>
    <a:srgbClr val="8FA9EA"/>
    <a:srgbClr val="3F5D97"/>
    <a:srgbClr val="DC4A22"/>
    <a:srgbClr val="245B9B"/>
    <a:srgbClr val="BDD6EE"/>
    <a:srgbClr val="8EAADB"/>
    <a:srgbClr val="204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8" autoAdjust="0"/>
  </p:normalViewPr>
  <p:slideViewPr>
    <p:cSldViewPr>
      <p:cViewPr varScale="1">
        <p:scale>
          <a:sx n="107" d="100"/>
          <a:sy n="107" d="100"/>
        </p:scale>
        <p:origin x="71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89A62-2514-4946-AE74-F9E276C700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B4D63-88EA-4B99-83CE-36E7CA0A8D80}">
      <dgm:prSet phldrT="[Text]" custT="1"/>
      <dgm:spPr>
        <a:solidFill>
          <a:schemeClr val="tx2">
            <a:lumMod val="40000"/>
            <a:lumOff val="60000"/>
          </a:schemeClr>
        </a:solidFill>
      </dgm:spPr>
      <dgm:t>
        <a:bodyPr/>
        <a:lstStyle/>
        <a:p>
          <a:r>
            <a:rPr lang="en-US" sz="2400" dirty="0">
              <a:solidFill>
                <a:schemeClr val="bg1"/>
              </a:solidFill>
            </a:rPr>
            <a:t>1. Overview of the ITER Buildings</a:t>
          </a:r>
        </a:p>
      </dgm:t>
    </dgm:pt>
    <dgm:pt modelId="{1FBC61BC-EF44-4EDE-ADA6-EF06D42CC99F}" type="parTrans" cxnId="{AF5D5727-1BAD-4100-8D72-819C9C98606E}">
      <dgm:prSet/>
      <dgm:spPr/>
      <dgm:t>
        <a:bodyPr/>
        <a:lstStyle/>
        <a:p>
          <a:endParaRPr lang="en-US" sz="2400">
            <a:solidFill>
              <a:schemeClr val="bg1"/>
            </a:solidFill>
          </a:endParaRPr>
        </a:p>
      </dgm:t>
    </dgm:pt>
    <dgm:pt modelId="{643D76D0-45F6-43B2-BB6B-4DF857D5BA5A}" type="sibTrans" cxnId="{AF5D5727-1BAD-4100-8D72-819C9C98606E}">
      <dgm:prSet/>
      <dgm:spPr/>
      <dgm:t>
        <a:bodyPr/>
        <a:lstStyle/>
        <a:p>
          <a:endParaRPr lang="en-US" sz="2400">
            <a:solidFill>
              <a:schemeClr val="bg1"/>
            </a:solidFill>
          </a:endParaRPr>
        </a:p>
      </dgm:t>
    </dgm:pt>
    <dgm:pt modelId="{CCE78741-323F-4A71-BCAD-933943BCF903}">
      <dgm:prSet phldrT="[Text]" custT="1"/>
      <dgm:spPr>
        <a:solidFill>
          <a:srgbClr val="FFC000"/>
        </a:solidFill>
      </dgm:spPr>
      <dgm:t>
        <a:bodyPr/>
        <a:lstStyle/>
        <a:p>
          <a:r>
            <a:rPr lang="en-US" sz="2400" dirty="0">
              <a:solidFill>
                <a:schemeClr val="bg1"/>
              </a:solidFill>
            </a:rPr>
            <a:t>2. Packaging Strategy</a:t>
          </a:r>
        </a:p>
      </dgm:t>
    </dgm:pt>
    <dgm:pt modelId="{74D09577-DFEF-40F4-B140-4AB9E03A4E00}" type="parTrans" cxnId="{77525387-584E-4B52-B6F4-A86438C7A60F}">
      <dgm:prSet/>
      <dgm:spPr/>
      <dgm:t>
        <a:bodyPr/>
        <a:lstStyle/>
        <a:p>
          <a:endParaRPr lang="en-US" sz="2400">
            <a:solidFill>
              <a:schemeClr val="bg1"/>
            </a:solidFill>
          </a:endParaRPr>
        </a:p>
      </dgm:t>
    </dgm:pt>
    <dgm:pt modelId="{7ED4A5AC-10BD-469C-B82B-8EC53D96FD62}" type="sibTrans" cxnId="{77525387-584E-4B52-B6F4-A86438C7A60F}">
      <dgm:prSet/>
      <dgm:spPr/>
      <dgm:t>
        <a:bodyPr/>
        <a:lstStyle/>
        <a:p>
          <a:endParaRPr lang="en-US" sz="2400">
            <a:solidFill>
              <a:schemeClr val="bg1"/>
            </a:solidFill>
          </a:endParaRPr>
        </a:p>
      </dgm:t>
    </dgm:pt>
    <dgm:pt modelId="{306FCEA4-B16A-4644-AE50-C0A5A0F0F5C7}">
      <dgm:prSet phldrT="[Text]" custT="1"/>
      <dgm:spPr>
        <a:solidFill>
          <a:schemeClr val="accent4">
            <a:lumMod val="60000"/>
            <a:lumOff val="40000"/>
          </a:schemeClr>
        </a:solidFill>
      </dgm:spPr>
      <dgm:t>
        <a:bodyPr/>
        <a:lstStyle/>
        <a:p>
          <a:r>
            <a:rPr lang="en-US" sz="2400" dirty="0">
              <a:solidFill>
                <a:schemeClr val="bg1"/>
              </a:solidFill>
            </a:rPr>
            <a:t>3. Overview of the Procurement Packages</a:t>
          </a:r>
        </a:p>
      </dgm:t>
    </dgm:pt>
    <dgm:pt modelId="{EDC05FBF-E2DE-4727-B5A9-1E7D4EB737AA}" type="parTrans" cxnId="{EBEF903F-4018-4D60-8384-9195A3B28E04}">
      <dgm:prSet/>
      <dgm:spPr/>
      <dgm:t>
        <a:bodyPr/>
        <a:lstStyle/>
        <a:p>
          <a:endParaRPr lang="en-US" sz="2400">
            <a:solidFill>
              <a:schemeClr val="bg1"/>
            </a:solidFill>
          </a:endParaRPr>
        </a:p>
      </dgm:t>
    </dgm:pt>
    <dgm:pt modelId="{CA5B64A4-8482-476A-A53D-1A6FA557BC47}" type="sibTrans" cxnId="{EBEF903F-4018-4D60-8384-9195A3B28E04}">
      <dgm:prSet/>
      <dgm:spPr/>
      <dgm:t>
        <a:bodyPr/>
        <a:lstStyle/>
        <a:p>
          <a:endParaRPr lang="en-US" sz="2400">
            <a:solidFill>
              <a:schemeClr val="bg1"/>
            </a:solidFill>
          </a:endParaRPr>
        </a:p>
      </dgm:t>
    </dgm:pt>
    <dgm:pt modelId="{965F4851-E08B-4AC5-B39E-437CDFBEF1FC}">
      <dgm:prSet phldrT="[Text]" custT="1"/>
      <dgm:spPr>
        <a:solidFill>
          <a:srgbClr val="92D050"/>
        </a:solidFill>
      </dgm:spPr>
      <dgm:t>
        <a:bodyPr/>
        <a:lstStyle/>
        <a:p>
          <a:r>
            <a:rPr lang="en-US" sz="2400" dirty="0">
              <a:solidFill>
                <a:schemeClr val="bg1"/>
              </a:solidFill>
            </a:rPr>
            <a:t>4. Status of ongoing procurements</a:t>
          </a:r>
        </a:p>
      </dgm:t>
    </dgm:pt>
    <dgm:pt modelId="{7FA39773-4F0F-4715-BC94-F25DE08A4D38}" type="parTrans" cxnId="{A277A9D1-C855-4309-84BF-5DB9F62BB115}">
      <dgm:prSet/>
      <dgm:spPr/>
      <dgm:t>
        <a:bodyPr/>
        <a:lstStyle/>
        <a:p>
          <a:endParaRPr lang="en-US" sz="2400">
            <a:solidFill>
              <a:schemeClr val="bg1"/>
            </a:solidFill>
          </a:endParaRPr>
        </a:p>
      </dgm:t>
    </dgm:pt>
    <dgm:pt modelId="{F6883DDD-8745-4B06-825B-27F4F86E0728}" type="sibTrans" cxnId="{A277A9D1-C855-4309-84BF-5DB9F62BB115}">
      <dgm:prSet/>
      <dgm:spPr/>
      <dgm:t>
        <a:bodyPr/>
        <a:lstStyle/>
        <a:p>
          <a:endParaRPr lang="en-US" sz="2400">
            <a:solidFill>
              <a:schemeClr val="bg1"/>
            </a:solidFill>
          </a:endParaRPr>
        </a:p>
      </dgm:t>
    </dgm:pt>
    <dgm:pt modelId="{8AB5C30C-7807-4F12-8470-0DC8BF961052}">
      <dgm:prSet phldrT="[Text]" custT="1"/>
      <dgm:spPr>
        <a:solidFill>
          <a:srgbClr val="DC4A22"/>
        </a:solidFill>
      </dgm:spPr>
      <dgm:t>
        <a:bodyPr/>
        <a:lstStyle/>
        <a:p>
          <a:r>
            <a:rPr lang="en-US" sz="2400" dirty="0">
              <a:solidFill>
                <a:schemeClr val="bg1"/>
              </a:solidFill>
            </a:rPr>
            <a:t>5. Upcoming Procurements </a:t>
          </a:r>
        </a:p>
      </dgm:t>
    </dgm:pt>
    <dgm:pt modelId="{89BEC751-E2AE-45D4-99B2-C304843E53E7}" type="parTrans" cxnId="{95CE44DF-8B58-4CDC-A2F5-5FE14BE23D54}">
      <dgm:prSet/>
      <dgm:spPr/>
      <dgm:t>
        <a:bodyPr/>
        <a:lstStyle/>
        <a:p>
          <a:endParaRPr lang="en-US" sz="2400">
            <a:solidFill>
              <a:schemeClr val="bg1"/>
            </a:solidFill>
          </a:endParaRPr>
        </a:p>
      </dgm:t>
    </dgm:pt>
    <dgm:pt modelId="{90121316-7B28-48FC-B7B7-35A0B59C5447}" type="sibTrans" cxnId="{95CE44DF-8B58-4CDC-A2F5-5FE14BE23D54}">
      <dgm:prSet/>
      <dgm:spPr/>
      <dgm:t>
        <a:bodyPr/>
        <a:lstStyle/>
        <a:p>
          <a:endParaRPr lang="en-US" sz="2400">
            <a:solidFill>
              <a:schemeClr val="bg1"/>
            </a:solidFill>
          </a:endParaRPr>
        </a:p>
      </dgm:t>
    </dgm:pt>
    <dgm:pt modelId="{806A78DA-9EB4-45B4-BB2D-023420977335}" type="pres">
      <dgm:prSet presAssocID="{DBE89A62-2514-4946-AE74-F9E276C700EB}" presName="linear" presStyleCnt="0">
        <dgm:presLayoutVars>
          <dgm:dir/>
          <dgm:animLvl val="lvl"/>
          <dgm:resizeHandles val="exact"/>
        </dgm:presLayoutVars>
      </dgm:prSet>
      <dgm:spPr/>
    </dgm:pt>
    <dgm:pt modelId="{960F1144-C846-472C-947C-A32C23ED588F}" type="pres">
      <dgm:prSet presAssocID="{73DB4D63-88EA-4B99-83CE-36E7CA0A8D80}" presName="parentLin" presStyleCnt="0"/>
      <dgm:spPr/>
    </dgm:pt>
    <dgm:pt modelId="{36FC6950-314C-4598-ABA2-A11B404B78A8}" type="pres">
      <dgm:prSet presAssocID="{73DB4D63-88EA-4B99-83CE-36E7CA0A8D80}" presName="parentLeftMargin" presStyleLbl="node1" presStyleIdx="0" presStyleCnt="5"/>
      <dgm:spPr/>
    </dgm:pt>
    <dgm:pt modelId="{DAC1B84C-63CB-42FC-841D-38314D80DDD2}" type="pres">
      <dgm:prSet presAssocID="{73DB4D63-88EA-4B99-83CE-36E7CA0A8D80}" presName="parentText" presStyleLbl="node1" presStyleIdx="0" presStyleCnt="5">
        <dgm:presLayoutVars>
          <dgm:chMax val="0"/>
          <dgm:bulletEnabled val="1"/>
        </dgm:presLayoutVars>
      </dgm:prSet>
      <dgm:spPr/>
    </dgm:pt>
    <dgm:pt modelId="{8FBE970F-D3C1-4755-910F-7C4E514627B7}" type="pres">
      <dgm:prSet presAssocID="{73DB4D63-88EA-4B99-83CE-36E7CA0A8D80}" presName="negativeSpace" presStyleCnt="0"/>
      <dgm:spPr/>
    </dgm:pt>
    <dgm:pt modelId="{D49CE1A3-0E42-45E0-943C-C673FB941FC4}" type="pres">
      <dgm:prSet presAssocID="{73DB4D63-88EA-4B99-83CE-36E7CA0A8D80}" presName="childText" presStyleLbl="conFgAcc1" presStyleIdx="0" presStyleCnt="5">
        <dgm:presLayoutVars>
          <dgm:bulletEnabled val="1"/>
        </dgm:presLayoutVars>
      </dgm:prSet>
      <dgm:spPr/>
    </dgm:pt>
    <dgm:pt modelId="{311E6DB0-0AD1-430E-9E76-71C4BF7E23AD}" type="pres">
      <dgm:prSet presAssocID="{643D76D0-45F6-43B2-BB6B-4DF857D5BA5A}" presName="spaceBetweenRectangles" presStyleCnt="0"/>
      <dgm:spPr/>
    </dgm:pt>
    <dgm:pt modelId="{C5D9E221-2ABE-4444-A790-946E54789DF3}" type="pres">
      <dgm:prSet presAssocID="{CCE78741-323F-4A71-BCAD-933943BCF903}" presName="parentLin" presStyleCnt="0"/>
      <dgm:spPr/>
    </dgm:pt>
    <dgm:pt modelId="{0D7E1C56-09FD-4C7C-B7CA-C56554430036}" type="pres">
      <dgm:prSet presAssocID="{CCE78741-323F-4A71-BCAD-933943BCF903}" presName="parentLeftMargin" presStyleLbl="node1" presStyleIdx="0" presStyleCnt="5"/>
      <dgm:spPr/>
    </dgm:pt>
    <dgm:pt modelId="{CA44FB6E-8AD9-4546-954F-095D9641400E}" type="pres">
      <dgm:prSet presAssocID="{CCE78741-323F-4A71-BCAD-933943BCF903}" presName="parentText" presStyleLbl="node1" presStyleIdx="1" presStyleCnt="5">
        <dgm:presLayoutVars>
          <dgm:chMax val="0"/>
          <dgm:bulletEnabled val="1"/>
        </dgm:presLayoutVars>
      </dgm:prSet>
      <dgm:spPr/>
    </dgm:pt>
    <dgm:pt modelId="{4CFC0FD5-57F5-47E0-ADC8-8F676A82E5E9}" type="pres">
      <dgm:prSet presAssocID="{CCE78741-323F-4A71-BCAD-933943BCF903}" presName="negativeSpace" presStyleCnt="0"/>
      <dgm:spPr/>
    </dgm:pt>
    <dgm:pt modelId="{F8BD6C19-6F92-443B-BC58-743EAC48537A}" type="pres">
      <dgm:prSet presAssocID="{CCE78741-323F-4A71-BCAD-933943BCF903}" presName="childText" presStyleLbl="conFgAcc1" presStyleIdx="1" presStyleCnt="5">
        <dgm:presLayoutVars>
          <dgm:bulletEnabled val="1"/>
        </dgm:presLayoutVars>
      </dgm:prSet>
      <dgm:spPr/>
    </dgm:pt>
    <dgm:pt modelId="{B20D4E42-602A-4E8B-A8D9-6B290A41E7FA}" type="pres">
      <dgm:prSet presAssocID="{7ED4A5AC-10BD-469C-B82B-8EC53D96FD62}" presName="spaceBetweenRectangles" presStyleCnt="0"/>
      <dgm:spPr/>
    </dgm:pt>
    <dgm:pt modelId="{CB75A556-1191-4523-B8B2-4D28198EB171}" type="pres">
      <dgm:prSet presAssocID="{306FCEA4-B16A-4644-AE50-C0A5A0F0F5C7}" presName="parentLin" presStyleCnt="0"/>
      <dgm:spPr/>
    </dgm:pt>
    <dgm:pt modelId="{291E782D-961F-4DB4-B64C-DD7AA2B9D5C4}" type="pres">
      <dgm:prSet presAssocID="{306FCEA4-B16A-4644-AE50-C0A5A0F0F5C7}" presName="parentLeftMargin" presStyleLbl="node1" presStyleIdx="1" presStyleCnt="5"/>
      <dgm:spPr/>
    </dgm:pt>
    <dgm:pt modelId="{682FE15E-C8DC-4420-AC8F-C71F0BB55DF1}" type="pres">
      <dgm:prSet presAssocID="{306FCEA4-B16A-4644-AE50-C0A5A0F0F5C7}" presName="parentText" presStyleLbl="node1" presStyleIdx="2" presStyleCnt="5">
        <dgm:presLayoutVars>
          <dgm:chMax val="0"/>
          <dgm:bulletEnabled val="1"/>
        </dgm:presLayoutVars>
      </dgm:prSet>
      <dgm:spPr/>
    </dgm:pt>
    <dgm:pt modelId="{53B57A5A-1FA9-425A-9544-24D43AF715BF}" type="pres">
      <dgm:prSet presAssocID="{306FCEA4-B16A-4644-AE50-C0A5A0F0F5C7}" presName="negativeSpace" presStyleCnt="0"/>
      <dgm:spPr/>
    </dgm:pt>
    <dgm:pt modelId="{B4A53821-86C5-4307-B7B3-CD4FC1C46F0C}" type="pres">
      <dgm:prSet presAssocID="{306FCEA4-B16A-4644-AE50-C0A5A0F0F5C7}" presName="childText" presStyleLbl="conFgAcc1" presStyleIdx="2" presStyleCnt="5">
        <dgm:presLayoutVars>
          <dgm:bulletEnabled val="1"/>
        </dgm:presLayoutVars>
      </dgm:prSet>
      <dgm:spPr/>
    </dgm:pt>
    <dgm:pt modelId="{2E3AAFDA-EB65-441E-85DB-64804AB6942F}" type="pres">
      <dgm:prSet presAssocID="{CA5B64A4-8482-476A-A53D-1A6FA557BC47}" presName="spaceBetweenRectangles" presStyleCnt="0"/>
      <dgm:spPr/>
    </dgm:pt>
    <dgm:pt modelId="{D4EB98A7-4465-459C-8B5B-1DF2C603F5FF}" type="pres">
      <dgm:prSet presAssocID="{965F4851-E08B-4AC5-B39E-437CDFBEF1FC}" presName="parentLin" presStyleCnt="0"/>
      <dgm:spPr/>
    </dgm:pt>
    <dgm:pt modelId="{62CAF189-2561-47C3-85D8-652491D32FD0}" type="pres">
      <dgm:prSet presAssocID="{965F4851-E08B-4AC5-B39E-437CDFBEF1FC}" presName="parentLeftMargin" presStyleLbl="node1" presStyleIdx="2" presStyleCnt="5"/>
      <dgm:spPr/>
    </dgm:pt>
    <dgm:pt modelId="{802A44FC-0380-4895-925E-990F501E9582}" type="pres">
      <dgm:prSet presAssocID="{965F4851-E08B-4AC5-B39E-437CDFBEF1FC}" presName="parentText" presStyleLbl="node1" presStyleIdx="3" presStyleCnt="5">
        <dgm:presLayoutVars>
          <dgm:chMax val="0"/>
          <dgm:bulletEnabled val="1"/>
        </dgm:presLayoutVars>
      </dgm:prSet>
      <dgm:spPr/>
    </dgm:pt>
    <dgm:pt modelId="{8E19C4D9-CE54-4241-B218-58ECEAC3FAB3}" type="pres">
      <dgm:prSet presAssocID="{965F4851-E08B-4AC5-B39E-437CDFBEF1FC}" presName="negativeSpace" presStyleCnt="0"/>
      <dgm:spPr/>
    </dgm:pt>
    <dgm:pt modelId="{CE7A0C9D-21EF-43B2-A0E3-151AA08FF2E9}" type="pres">
      <dgm:prSet presAssocID="{965F4851-E08B-4AC5-B39E-437CDFBEF1FC}" presName="childText" presStyleLbl="conFgAcc1" presStyleIdx="3" presStyleCnt="5">
        <dgm:presLayoutVars>
          <dgm:bulletEnabled val="1"/>
        </dgm:presLayoutVars>
      </dgm:prSet>
      <dgm:spPr/>
    </dgm:pt>
    <dgm:pt modelId="{0D0DAC87-F949-421B-93B7-C6FDA747C901}" type="pres">
      <dgm:prSet presAssocID="{F6883DDD-8745-4B06-825B-27F4F86E0728}" presName="spaceBetweenRectangles" presStyleCnt="0"/>
      <dgm:spPr/>
    </dgm:pt>
    <dgm:pt modelId="{4DADB1BC-57FD-4E58-AA8D-91B3A098858C}" type="pres">
      <dgm:prSet presAssocID="{8AB5C30C-7807-4F12-8470-0DC8BF961052}" presName="parentLin" presStyleCnt="0"/>
      <dgm:spPr/>
    </dgm:pt>
    <dgm:pt modelId="{B50B797F-12B7-4552-94A5-899A39F0039F}" type="pres">
      <dgm:prSet presAssocID="{8AB5C30C-7807-4F12-8470-0DC8BF961052}" presName="parentLeftMargin" presStyleLbl="node1" presStyleIdx="3" presStyleCnt="5"/>
      <dgm:spPr/>
    </dgm:pt>
    <dgm:pt modelId="{4CA3D11E-D80E-400E-82D6-16E32CE9789E}" type="pres">
      <dgm:prSet presAssocID="{8AB5C30C-7807-4F12-8470-0DC8BF961052}" presName="parentText" presStyleLbl="node1" presStyleIdx="4" presStyleCnt="5">
        <dgm:presLayoutVars>
          <dgm:chMax val="0"/>
          <dgm:bulletEnabled val="1"/>
        </dgm:presLayoutVars>
      </dgm:prSet>
      <dgm:spPr/>
    </dgm:pt>
    <dgm:pt modelId="{EE1649C9-9B98-4E6A-8AB6-648280D790B0}" type="pres">
      <dgm:prSet presAssocID="{8AB5C30C-7807-4F12-8470-0DC8BF961052}" presName="negativeSpace" presStyleCnt="0"/>
      <dgm:spPr/>
    </dgm:pt>
    <dgm:pt modelId="{8602A1C4-F58E-4B73-A50D-A4F73407F0FD}" type="pres">
      <dgm:prSet presAssocID="{8AB5C30C-7807-4F12-8470-0DC8BF961052}" presName="childText" presStyleLbl="conFgAcc1" presStyleIdx="4" presStyleCnt="5">
        <dgm:presLayoutVars>
          <dgm:bulletEnabled val="1"/>
        </dgm:presLayoutVars>
      </dgm:prSet>
      <dgm:spPr/>
    </dgm:pt>
  </dgm:ptLst>
  <dgm:cxnLst>
    <dgm:cxn modelId="{F0624607-12EF-471B-B1BE-AECDE5DB4F1D}" type="presOf" srcId="{DBE89A62-2514-4946-AE74-F9E276C700EB}" destId="{806A78DA-9EB4-45B4-BB2D-023420977335}" srcOrd="0" destOrd="0" presId="urn:microsoft.com/office/officeart/2005/8/layout/list1"/>
    <dgm:cxn modelId="{A69AF911-574A-4642-8158-1C43313A8C42}" type="presOf" srcId="{73DB4D63-88EA-4B99-83CE-36E7CA0A8D80}" destId="{36FC6950-314C-4598-ABA2-A11B404B78A8}" srcOrd="0" destOrd="0" presId="urn:microsoft.com/office/officeart/2005/8/layout/list1"/>
    <dgm:cxn modelId="{AF5D5727-1BAD-4100-8D72-819C9C98606E}" srcId="{DBE89A62-2514-4946-AE74-F9E276C700EB}" destId="{73DB4D63-88EA-4B99-83CE-36E7CA0A8D80}" srcOrd="0" destOrd="0" parTransId="{1FBC61BC-EF44-4EDE-ADA6-EF06D42CC99F}" sibTransId="{643D76D0-45F6-43B2-BB6B-4DF857D5BA5A}"/>
    <dgm:cxn modelId="{EBEF903F-4018-4D60-8384-9195A3B28E04}" srcId="{DBE89A62-2514-4946-AE74-F9E276C700EB}" destId="{306FCEA4-B16A-4644-AE50-C0A5A0F0F5C7}" srcOrd="2" destOrd="0" parTransId="{EDC05FBF-E2DE-4727-B5A9-1E7D4EB737AA}" sibTransId="{CA5B64A4-8482-476A-A53D-1A6FA557BC47}"/>
    <dgm:cxn modelId="{F7D15464-6936-48F5-BB7E-2140BDB0C674}" type="presOf" srcId="{965F4851-E08B-4AC5-B39E-437CDFBEF1FC}" destId="{802A44FC-0380-4895-925E-990F501E9582}" srcOrd="1" destOrd="0" presId="urn:microsoft.com/office/officeart/2005/8/layout/list1"/>
    <dgm:cxn modelId="{2C183048-CBE4-42B5-99DF-15B40E605841}" type="presOf" srcId="{CCE78741-323F-4A71-BCAD-933943BCF903}" destId="{CA44FB6E-8AD9-4546-954F-095D9641400E}" srcOrd="1" destOrd="0" presId="urn:microsoft.com/office/officeart/2005/8/layout/list1"/>
    <dgm:cxn modelId="{A2D2CF82-0257-46D7-84BB-73D4037E9205}" type="presOf" srcId="{CCE78741-323F-4A71-BCAD-933943BCF903}" destId="{0D7E1C56-09FD-4C7C-B7CA-C56554430036}" srcOrd="0" destOrd="0" presId="urn:microsoft.com/office/officeart/2005/8/layout/list1"/>
    <dgm:cxn modelId="{12D48185-F0ED-4335-A85F-89FB2323492F}" type="presOf" srcId="{73DB4D63-88EA-4B99-83CE-36E7CA0A8D80}" destId="{DAC1B84C-63CB-42FC-841D-38314D80DDD2}" srcOrd="1" destOrd="0" presId="urn:microsoft.com/office/officeart/2005/8/layout/list1"/>
    <dgm:cxn modelId="{77525387-584E-4B52-B6F4-A86438C7A60F}" srcId="{DBE89A62-2514-4946-AE74-F9E276C700EB}" destId="{CCE78741-323F-4A71-BCAD-933943BCF903}" srcOrd="1" destOrd="0" parTransId="{74D09577-DFEF-40F4-B140-4AB9E03A4E00}" sibTransId="{7ED4A5AC-10BD-469C-B82B-8EC53D96FD62}"/>
    <dgm:cxn modelId="{A277A9D1-C855-4309-84BF-5DB9F62BB115}" srcId="{DBE89A62-2514-4946-AE74-F9E276C700EB}" destId="{965F4851-E08B-4AC5-B39E-437CDFBEF1FC}" srcOrd="3" destOrd="0" parTransId="{7FA39773-4F0F-4715-BC94-F25DE08A4D38}" sibTransId="{F6883DDD-8745-4B06-825B-27F4F86E0728}"/>
    <dgm:cxn modelId="{96EDC9DC-E48B-4505-BBCF-8038B829FE4D}" type="presOf" srcId="{306FCEA4-B16A-4644-AE50-C0A5A0F0F5C7}" destId="{682FE15E-C8DC-4420-AC8F-C71F0BB55DF1}" srcOrd="1" destOrd="0" presId="urn:microsoft.com/office/officeart/2005/8/layout/list1"/>
    <dgm:cxn modelId="{95CE44DF-8B58-4CDC-A2F5-5FE14BE23D54}" srcId="{DBE89A62-2514-4946-AE74-F9E276C700EB}" destId="{8AB5C30C-7807-4F12-8470-0DC8BF961052}" srcOrd="4" destOrd="0" parTransId="{89BEC751-E2AE-45D4-99B2-C304843E53E7}" sibTransId="{90121316-7B28-48FC-B7B7-35A0B59C5447}"/>
    <dgm:cxn modelId="{D2A4ECE0-D0C9-48C6-861A-747964BF1793}" type="presOf" srcId="{306FCEA4-B16A-4644-AE50-C0A5A0F0F5C7}" destId="{291E782D-961F-4DB4-B64C-DD7AA2B9D5C4}" srcOrd="0" destOrd="0" presId="urn:microsoft.com/office/officeart/2005/8/layout/list1"/>
    <dgm:cxn modelId="{510541E7-D4A6-4C1F-8248-F5888D165FB0}" type="presOf" srcId="{8AB5C30C-7807-4F12-8470-0DC8BF961052}" destId="{4CA3D11E-D80E-400E-82D6-16E32CE9789E}" srcOrd="1" destOrd="0" presId="urn:microsoft.com/office/officeart/2005/8/layout/list1"/>
    <dgm:cxn modelId="{462360EB-557E-449E-ADEA-B3212E8BFA35}" type="presOf" srcId="{8AB5C30C-7807-4F12-8470-0DC8BF961052}" destId="{B50B797F-12B7-4552-94A5-899A39F0039F}" srcOrd="0" destOrd="0" presId="urn:microsoft.com/office/officeart/2005/8/layout/list1"/>
    <dgm:cxn modelId="{E923E5FC-7736-43BF-9B0A-C511CC0C4A31}" type="presOf" srcId="{965F4851-E08B-4AC5-B39E-437CDFBEF1FC}" destId="{62CAF189-2561-47C3-85D8-652491D32FD0}" srcOrd="0" destOrd="0" presId="urn:microsoft.com/office/officeart/2005/8/layout/list1"/>
    <dgm:cxn modelId="{B756D2EC-641B-419F-BC33-3D434F96A84E}" type="presParOf" srcId="{806A78DA-9EB4-45B4-BB2D-023420977335}" destId="{960F1144-C846-472C-947C-A32C23ED588F}" srcOrd="0" destOrd="0" presId="urn:microsoft.com/office/officeart/2005/8/layout/list1"/>
    <dgm:cxn modelId="{B2A1157D-A564-44FC-8BF6-17763D4D68DD}" type="presParOf" srcId="{960F1144-C846-472C-947C-A32C23ED588F}" destId="{36FC6950-314C-4598-ABA2-A11B404B78A8}" srcOrd="0" destOrd="0" presId="urn:microsoft.com/office/officeart/2005/8/layout/list1"/>
    <dgm:cxn modelId="{A8465190-A650-44EC-8EB4-FC7BA4939165}" type="presParOf" srcId="{960F1144-C846-472C-947C-A32C23ED588F}" destId="{DAC1B84C-63CB-42FC-841D-38314D80DDD2}" srcOrd="1" destOrd="0" presId="urn:microsoft.com/office/officeart/2005/8/layout/list1"/>
    <dgm:cxn modelId="{FF198C90-BD21-4CC3-BDD7-34D038FDCD02}" type="presParOf" srcId="{806A78DA-9EB4-45B4-BB2D-023420977335}" destId="{8FBE970F-D3C1-4755-910F-7C4E514627B7}" srcOrd="1" destOrd="0" presId="urn:microsoft.com/office/officeart/2005/8/layout/list1"/>
    <dgm:cxn modelId="{59047F05-D23B-43B4-8BDD-8D90157CC465}" type="presParOf" srcId="{806A78DA-9EB4-45B4-BB2D-023420977335}" destId="{D49CE1A3-0E42-45E0-943C-C673FB941FC4}" srcOrd="2" destOrd="0" presId="urn:microsoft.com/office/officeart/2005/8/layout/list1"/>
    <dgm:cxn modelId="{B2194676-5C7E-48C0-B4E0-163FCE4F31C4}" type="presParOf" srcId="{806A78DA-9EB4-45B4-BB2D-023420977335}" destId="{311E6DB0-0AD1-430E-9E76-71C4BF7E23AD}" srcOrd="3" destOrd="0" presId="urn:microsoft.com/office/officeart/2005/8/layout/list1"/>
    <dgm:cxn modelId="{BE51820A-2552-46D2-8E54-CFDCED4C049A}" type="presParOf" srcId="{806A78DA-9EB4-45B4-BB2D-023420977335}" destId="{C5D9E221-2ABE-4444-A790-946E54789DF3}" srcOrd="4" destOrd="0" presId="urn:microsoft.com/office/officeart/2005/8/layout/list1"/>
    <dgm:cxn modelId="{EA918D72-9329-461B-9170-205526F4AF65}" type="presParOf" srcId="{C5D9E221-2ABE-4444-A790-946E54789DF3}" destId="{0D7E1C56-09FD-4C7C-B7CA-C56554430036}" srcOrd="0" destOrd="0" presId="urn:microsoft.com/office/officeart/2005/8/layout/list1"/>
    <dgm:cxn modelId="{FAB7F93D-3611-4D5D-9199-3F86269FCFD9}" type="presParOf" srcId="{C5D9E221-2ABE-4444-A790-946E54789DF3}" destId="{CA44FB6E-8AD9-4546-954F-095D9641400E}" srcOrd="1" destOrd="0" presId="urn:microsoft.com/office/officeart/2005/8/layout/list1"/>
    <dgm:cxn modelId="{3AFA91CA-AD76-4641-B71D-972F5F42A32F}" type="presParOf" srcId="{806A78DA-9EB4-45B4-BB2D-023420977335}" destId="{4CFC0FD5-57F5-47E0-ADC8-8F676A82E5E9}" srcOrd="5" destOrd="0" presId="urn:microsoft.com/office/officeart/2005/8/layout/list1"/>
    <dgm:cxn modelId="{18AACBC2-6EFB-4E0B-AEBE-4BDBC3845B7C}" type="presParOf" srcId="{806A78DA-9EB4-45B4-BB2D-023420977335}" destId="{F8BD6C19-6F92-443B-BC58-743EAC48537A}" srcOrd="6" destOrd="0" presId="urn:microsoft.com/office/officeart/2005/8/layout/list1"/>
    <dgm:cxn modelId="{9EE85B91-C339-4B71-90FD-5430ACA1B747}" type="presParOf" srcId="{806A78DA-9EB4-45B4-BB2D-023420977335}" destId="{B20D4E42-602A-4E8B-A8D9-6B290A41E7FA}" srcOrd="7" destOrd="0" presId="urn:microsoft.com/office/officeart/2005/8/layout/list1"/>
    <dgm:cxn modelId="{5DCC5060-D353-4D0B-B87B-B1F8C9778576}" type="presParOf" srcId="{806A78DA-9EB4-45B4-BB2D-023420977335}" destId="{CB75A556-1191-4523-B8B2-4D28198EB171}" srcOrd="8" destOrd="0" presId="urn:microsoft.com/office/officeart/2005/8/layout/list1"/>
    <dgm:cxn modelId="{A9404095-E618-4B67-8F71-1FC954C58A01}" type="presParOf" srcId="{CB75A556-1191-4523-B8B2-4D28198EB171}" destId="{291E782D-961F-4DB4-B64C-DD7AA2B9D5C4}" srcOrd="0" destOrd="0" presId="urn:microsoft.com/office/officeart/2005/8/layout/list1"/>
    <dgm:cxn modelId="{CCB46897-2EC9-4F3D-97CD-398763C92091}" type="presParOf" srcId="{CB75A556-1191-4523-B8B2-4D28198EB171}" destId="{682FE15E-C8DC-4420-AC8F-C71F0BB55DF1}" srcOrd="1" destOrd="0" presId="urn:microsoft.com/office/officeart/2005/8/layout/list1"/>
    <dgm:cxn modelId="{D918B78A-EB2B-4509-9872-CA80D7AD6432}" type="presParOf" srcId="{806A78DA-9EB4-45B4-BB2D-023420977335}" destId="{53B57A5A-1FA9-425A-9544-24D43AF715BF}" srcOrd="9" destOrd="0" presId="urn:microsoft.com/office/officeart/2005/8/layout/list1"/>
    <dgm:cxn modelId="{92B5C763-E732-4449-A935-FCF21DDF473B}" type="presParOf" srcId="{806A78DA-9EB4-45B4-BB2D-023420977335}" destId="{B4A53821-86C5-4307-B7B3-CD4FC1C46F0C}" srcOrd="10" destOrd="0" presId="urn:microsoft.com/office/officeart/2005/8/layout/list1"/>
    <dgm:cxn modelId="{A256E326-CC52-4AEE-8ABE-910911FBDD47}" type="presParOf" srcId="{806A78DA-9EB4-45B4-BB2D-023420977335}" destId="{2E3AAFDA-EB65-441E-85DB-64804AB6942F}" srcOrd="11" destOrd="0" presId="urn:microsoft.com/office/officeart/2005/8/layout/list1"/>
    <dgm:cxn modelId="{8AF72B76-0625-4093-8DC2-1E605E46B659}" type="presParOf" srcId="{806A78DA-9EB4-45B4-BB2D-023420977335}" destId="{D4EB98A7-4465-459C-8B5B-1DF2C603F5FF}" srcOrd="12" destOrd="0" presId="urn:microsoft.com/office/officeart/2005/8/layout/list1"/>
    <dgm:cxn modelId="{73C7844D-3026-49D5-A113-9E19DE36D30A}" type="presParOf" srcId="{D4EB98A7-4465-459C-8B5B-1DF2C603F5FF}" destId="{62CAF189-2561-47C3-85D8-652491D32FD0}" srcOrd="0" destOrd="0" presId="urn:microsoft.com/office/officeart/2005/8/layout/list1"/>
    <dgm:cxn modelId="{19C22D0A-66FF-4C57-9F24-028BA2298E11}" type="presParOf" srcId="{D4EB98A7-4465-459C-8B5B-1DF2C603F5FF}" destId="{802A44FC-0380-4895-925E-990F501E9582}" srcOrd="1" destOrd="0" presId="urn:microsoft.com/office/officeart/2005/8/layout/list1"/>
    <dgm:cxn modelId="{085F0C7E-68AA-48E2-8C34-8123DD98EE3E}" type="presParOf" srcId="{806A78DA-9EB4-45B4-BB2D-023420977335}" destId="{8E19C4D9-CE54-4241-B218-58ECEAC3FAB3}" srcOrd="13" destOrd="0" presId="urn:microsoft.com/office/officeart/2005/8/layout/list1"/>
    <dgm:cxn modelId="{EEFB7C2E-010E-4B08-BBC9-047F67B75F85}" type="presParOf" srcId="{806A78DA-9EB4-45B4-BB2D-023420977335}" destId="{CE7A0C9D-21EF-43B2-A0E3-151AA08FF2E9}" srcOrd="14" destOrd="0" presId="urn:microsoft.com/office/officeart/2005/8/layout/list1"/>
    <dgm:cxn modelId="{8510F949-DF7A-4F1C-AA3C-58C51868B586}" type="presParOf" srcId="{806A78DA-9EB4-45B4-BB2D-023420977335}" destId="{0D0DAC87-F949-421B-93B7-C6FDA747C901}" srcOrd="15" destOrd="0" presId="urn:microsoft.com/office/officeart/2005/8/layout/list1"/>
    <dgm:cxn modelId="{E77AD411-F800-45E8-9198-549067A89DED}" type="presParOf" srcId="{806A78DA-9EB4-45B4-BB2D-023420977335}" destId="{4DADB1BC-57FD-4E58-AA8D-91B3A098858C}" srcOrd="16" destOrd="0" presId="urn:microsoft.com/office/officeart/2005/8/layout/list1"/>
    <dgm:cxn modelId="{AC11AF46-FDB2-4D8E-AC37-A94D5B1DFDA7}" type="presParOf" srcId="{4DADB1BC-57FD-4E58-AA8D-91B3A098858C}" destId="{B50B797F-12B7-4552-94A5-899A39F0039F}" srcOrd="0" destOrd="0" presId="urn:microsoft.com/office/officeart/2005/8/layout/list1"/>
    <dgm:cxn modelId="{BDE508C1-6BB0-4ED9-BE3C-6405434295C4}" type="presParOf" srcId="{4DADB1BC-57FD-4E58-AA8D-91B3A098858C}" destId="{4CA3D11E-D80E-400E-82D6-16E32CE9789E}" srcOrd="1" destOrd="0" presId="urn:microsoft.com/office/officeart/2005/8/layout/list1"/>
    <dgm:cxn modelId="{A6A6C735-987A-4F56-BCB5-38D260C32F42}" type="presParOf" srcId="{806A78DA-9EB4-45B4-BB2D-023420977335}" destId="{EE1649C9-9B98-4E6A-8AB6-648280D790B0}" srcOrd="17" destOrd="0" presId="urn:microsoft.com/office/officeart/2005/8/layout/list1"/>
    <dgm:cxn modelId="{1B4C43C0-ABF0-43A7-9CB7-1E6BB8C251A8}" type="presParOf" srcId="{806A78DA-9EB4-45B4-BB2D-023420977335}" destId="{8602A1C4-F58E-4B73-A50D-A4F73407F0F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44254-E0D9-428B-AE5F-91B2762612AB}" type="doc">
      <dgm:prSet loTypeId="urn:microsoft.com/office/officeart/2011/layout/TabList" loCatId="list" qsTypeId="urn:microsoft.com/office/officeart/2005/8/quickstyle/simple1" qsCatId="simple" csTypeId="urn:microsoft.com/office/officeart/2005/8/colors/accent0_2" csCatId="mainScheme" phldr="1"/>
      <dgm:spPr/>
      <dgm:t>
        <a:bodyPr/>
        <a:lstStyle/>
        <a:p>
          <a:endParaRPr lang="en-US"/>
        </a:p>
      </dgm:t>
    </dgm:pt>
    <dgm:pt modelId="{B9C25832-05E0-4D7C-A71D-A63ABE20AC78}">
      <dgm:prSet phldrT="[Text]" custT="1"/>
      <dgm:spPr>
        <a:solidFill>
          <a:srgbClr val="DC4A22"/>
        </a:solidFill>
        <a:ln>
          <a:solidFill>
            <a:schemeClr val="bg1"/>
          </a:solidFill>
        </a:ln>
      </dgm:spPr>
      <dgm:t>
        <a:bodyPr/>
        <a:lstStyle/>
        <a:p>
          <a:r>
            <a:rPr lang="en-US" sz="1600" dirty="0">
              <a:solidFill>
                <a:schemeClr val="bg1"/>
              </a:solidFill>
            </a:rPr>
            <a:t>TB17</a:t>
          </a:r>
        </a:p>
      </dgm:t>
    </dgm:pt>
    <dgm:pt modelId="{FC31A82E-4DE3-44B2-8828-93DAF6EAB050}" type="parTrans" cxnId="{48CC9CE0-F915-4DEA-AA45-979ED7767FDA}">
      <dgm:prSet/>
      <dgm:spPr/>
      <dgm:t>
        <a:bodyPr/>
        <a:lstStyle/>
        <a:p>
          <a:endParaRPr lang="en-US" sz="1600"/>
        </a:p>
      </dgm:t>
    </dgm:pt>
    <dgm:pt modelId="{C8B12986-6470-428E-B975-42CF87E58EE6}" type="sibTrans" cxnId="{48CC9CE0-F915-4DEA-AA45-979ED7767FDA}">
      <dgm:prSet/>
      <dgm:spPr/>
      <dgm:t>
        <a:bodyPr/>
        <a:lstStyle/>
        <a:p>
          <a:endParaRPr lang="en-US" sz="1600"/>
        </a:p>
      </dgm:t>
    </dgm:pt>
    <dgm:pt modelId="{A790439B-7741-42BA-BB1D-C6200B982EE5}">
      <dgm:prSet phldrT="[Text]" custT="1"/>
      <dgm:spPr/>
      <dgm:t>
        <a:bodyPr/>
        <a:lstStyle/>
        <a:p>
          <a:r>
            <a:rPr lang="en-GB" sz="1600" dirty="0"/>
            <a:t>PIC Electrical Diesel Generators, Fuel Tanks and buildings 42, 43, 57, 58</a:t>
          </a:r>
          <a:endParaRPr lang="en-US" sz="1600" dirty="0"/>
        </a:p>
      </dgm:t>
    </dgm:pt>
    <dgm:pt modelId="{A9E48602-54AE-425C-B712-4F4979823D62}" type="parTrans" cxnId="{AF5A14F4-B803-49D8-A73D-6FEF1E5A4D02}">
      <dgm:prSet/>
      <dgm:spPr/>
      <dgm:t>
        <a:bodyPr/>
        <a:lstStyle/>
        <a:p>
          <a:endParaRPr lang="en-US" sz="1600"/>
        </a:p>
      </dgm:t>
    </dgm:pt>
    <dgm:pt modelId="{000184EB-AF8F-45F4-9575-1BE70BE8692B}" type="sibTrans" cxnId="{AF5A14F4-B803-49D8-A73D-6FEF1E5A4D02}">
      <dgm:prSet/>
      <dgm:spPr/>
      <dgm:t>
        <a:bodyPr/>
        <a:lstStyle/>
        <a:p>
          <a:endParaRPr lang="en-US" sz="1600"/>
        </a:p>
      </dgm:t>
    </dgm:pt>
    <dgm:pt modelId="{81C7E26C-E28E-438B-B0F1-D69D57D52AF7}">
      <dgm:prSet phldrT="[Text]" custT="1"/>
      <dgm:spPr/>
      <dgm:t>
        <a:bodyPr/>
        <a:lstStyle/>
        <a:p>
          <a:r>
            <a:rPr lang="en-US" sz="1600" dirty="0"/>
            <a:t>Building 14 services post First Plasma</a:t>
          </a:r>
        </a:p>
      </dgm:t>
    </dgm:pt>
    <dgm:pt modelId="{B95C3BBF-4C6A-4952-B672-E964E1A2CD92}" type="parTrans" cxnId="{930E7266-91AC-471E-A0ED-323FEA0ABC99}">
      <dgm:prSet/>
      <dgm:spPr/>
      <dgm:t>
        <a:bodyPr/>
        <a:lstStyle/>
        <a:p>
          <a:endParaRPr lang="en-US" sz="1600"/>
        </a:p>
      </dgm:t>
    </dgm:pt>
    <dgm:pt modelId="{E862916D-7C90-4CBC-9BC3-A71F95406828}" type="sibTrans" cxnId="{930E7266-91AC-471E-A0ED-323FEA0ABC99}">
      <dgm:prSet/>
      <dgm:spPr/>
      <dgm:t>
        <a:bodyPr/>
        <a:lstStyle/>
        <a:p>
          <a:endParaRPr lang="en-US" sz="1600"/>
        </a:p>
      </dgm:t>
    </dgm:pt>
    <dgm:pt modelId="{EC7285E6-4A7D-41C2-9CEB-6D9F56928CD7}">
      <dgm:prSet phldrT="[Text]" custT="1"/>
      <dgm:spPr/>
      <dgm:t>
        <a:bodyPr/>
        <a:lstStyle/>
        <a:p>
          <a:r>
            <a:rPr lang="en-GB" sz="1600" dirty="0"/>
            <a:t>Construction of Hot Cell (21), </a:t>
          </a:r>
          <a:r>
            <a:rPr lang="en-GB" sz="1600" dirty="0" err="1"/>
            <a:t>Radwaste</a:t>
          </a:r>
          <a:r>
            <a:rPr lang="en-GB" sz="1600" dirty="0"/>
            <a:t> (23) Personal Access Control Building (24) &amp; </a:t>
          </a:r>
          <a:r>
            <a:rPr lang="en-US" sz="1600" dirty="0"/>
            <a:t>Control Building (71) PIC </a:t>
          </a:r>
          <a:r>
            <a:rPr lang="en-GB" sz="1600" dirty="0"/>
            <a:t>Engineering support for Civil Works and </a:t>
          </a:r>
          <a:r>
            <a:rPr lang="en-US" sz="1600" dirty="0"/>
            <a:t>Buildings services</a:t>
          </a:r>
        </a:p>
      </dgm:t>
    </dgm:pt>
    <dgm:pt modelId="{3B5413CA-06E7-4FE2-A860-F599354363FE}" type="sibTrans" cxnId="{0E03C0AA-3571-461D-8EBD-0DADB887E85A}">
      <dgm:prSet/>
      <dgm:spPr/>
      <dgm:t>
        <a:bodyPr/>
        <a:lstStyle/>
        <a:p>
          <a:endParaRPr lang="en-US" sz="1600"/>
        </a:p>
      </dgm:t>
    </dgm:pt>
    <dgm:pt modelId="{D9154191-A7DF-4549-B42B-B51EC7C13077}" type="parTrans" cxnId="{0E03C0AA-3571-461D-8EBD-0DADB887E85A}">
      <dgm:prSet/>
      <dgm:spPr/>
      <dgm:t>
        <a:bodyPr/>
        <a:lstStyle/>
        <a:p>
          <a:endParaRPr lang="en-US" sz="1600"/>
        </a:p>
      </dgm:t>
    </dgm:pt>
    <dgm:pt modelId="{71B1ECC8-E4CD-422A-8120-D7FF9F956B47}">
      <dgm:prSet phldrT="[Text]" custT="1"/>
      <dgm:spPr>
        <a:solidFill>
          <a:srgbClr val="DC4A22"/>
        </a:solidFill>
        <a:ln>
          <a:solidFill>
            <a:schemeClr val="bg1"/>
          </a:solidFill>
        </a:ln>
      </dgm:spPr>
      <dgm:t>
        <a:bodyPr/>
        <a:lstStyle/>
        <a:p>
          <a:r>
            <a:rPr lang="en-US" sz="1600" dirty="0">
              <a:solidFill>
                <a:schemeClr val="bg1"/>
              </a:solidFill>
            </a:rPr>
            <a:t>Hot Cell Complex</a:t>
          </a:r>
        </a:p>
      </dgm:t>
    </dgm:pt>
    <dgm:pt modelId="{75F62AB6-46AE-43EC-8F93-FE91068D86A5}" type="sibTrans" cxnId="{89FE6789-6FA4-4B6C-8E0C-8F9A9D35E7AF}">
      <dgm:prSet/>
      <dgm:spPr/>
      <dgm:t>
        <a:bodyPr/>
        <a:lstStyle/>
        <a:p>
          <a:endParaRPr lang="en-US" sz="1600"/>
        </a:p>
      </dgm:t>
    </dgm:pt>
    <dgm:pt modelId="{FA625B7D-5991-4C8F-88CE-2FAB377CC1F5}" type="parTrans" cxnId="{89FE6789-6FA4-4B6C-8E0C-8F9A9D35E7AF}">
      <dgm:prSet/>
      <dgm:spPr/>
      <dgm:t>
        <a:bodyPr/>
        <a:lstStyle/>
        <a:p>
          <a:endParaRPr lang="en-US" sz="1600"/>
        </a:p>
      </dgm:t>
    </dgm:pt>
    <dgm:pt modelId="{3C7B3C5A-5164-462F-87F1-3AA2B2A78681}">
      <dgm:prSet phldrT="[Text]" custT="1"/>
      <dgm:spPr>
        <a:solidFill>
          <a:srgbClr val="DC4A22"/>
        </a:solidFill>
        <a:ln>
          <a:solidFill>
            <a:schemeClr val="bg1"/>
          </a:solidFill>
        </a:ln>
      </dgm:spPr>
      <dgm:t>
        <a:bodyPr/>
        <a:lstStyle/>
        <a:p>
          <a:r>
            <a:rPr lang="en-US" sz="1600" kern="1200" dirty="0">
              <a:solidFill>
                <a:srgbClr val="FFFFFF"/>
              </a:solidFill>
              <a:latin typeface="Calibri"/>
              <a:ea typeface="+mn-ea"/>
              <a:cs typeface="+mn-cs"/>
            </a:rPr>
            <a:t>Service Contract</a:t>
          </a:r>
        </a:p>
      </dgm:t>
    </dgm:pt>
    <dgm:pt modelId="{F81A6B20-99D4-44C1-BA57-83230AD43111}" type="parTrans" cxnId="{49089E3A-FEB0-4F22-A55F-4DE1B6DBC233}">
      <dgm:prSet/>
      <dgm:spPr/>
      <dgm:t>
        <a:bodyPr/>
        <a:lstStyle/>
        <a:p>
          <a:endParaRPr lang="en-IE" sz="1600"/>
        </a:p>
      </dgm:t>
    </dgm:pt>
    <dgm:pt modelId="{15647DF0-619D-4C4B-BA84-1B5B35DBA403}" type="sibTrans" cxnId="{49089E3A-FEB0-4F22-A55F-4DE1B6DBC233}">
      <dgm:prSet/>
      <dgm:spPr/>
      <dgm:t>
        <a:bodyPr/>
        <a:lstStyle/>
        <a:p>
          <a:endParaRPr lang="en-IE" sz="1600"/>
        </a:p>
      </dgm:t>
    </dgm:pt>
    <dgm:pt modelId="{5B17499C-B738-412A-85FB-2ECC0E77E47E}">
      <dgm:prSet phldrT="[Text]" custT="1"/>
      <dgm:spPr/>
      <dgm:t>
        <a:bodyPr/>
        <a:lstStyle/>
        <a:p>
          <a:r>
            <a:rPr lang="en-US" sz="1600" kern="1200" dirty="0">
              <a:solidFill>
                <a:srgbClr val="000000">
                  <a:hueOff val="0"/>
                  <a:satOff val="0"/>
                  <a:lumOff val="0"/>
                  <a:alphaOff val="0"/>
                </a:srgbClr>
              </a:solidFill>
              <a:latin typeface="Calibri"/>
              <a:ea typeface="+mn-ea"/>
              <a:cs typeface="+mn-cs"/>
            </a:rPr>
            <a:t>Definition of new ground spectrum HCF</a:t>
          </a:r>
        </a:p>
      </dgm:t>
    </dgm:pt>
    <dgm:pt modelId="{4F3281E4-95E4-46F3-9A03-C7E05C6AA483}" type="parTrans" cxnId="{AAF95C9E-BF42-4BE4-99BB-95292DB93543}">
      <dgm:prSet/>
      <dgm:spPr/>
      <dgm:t>
        <a:bodyPr/>
        <a:lstStyle/>
        <a:p>
          <a:endParaRPr lang="en-IE" sz="1600"/>
        </a:p>
      </dgm:t>
    </dgm:pt>
    <dgm:pt modelId="{3D03EE21-9029-4DF2-AC86-D81400800406}" type="sibTrans" cxnId="{AAF95C9E-BF42-4BE4-99BB-95292DB93543}">
      <dgm:prSet/>
      <dgm:spPr/>
      <dgm:t>
        <a:bodyPr/>
        <a:lstStyle/>
        <a:p>
          <a:endParaRPr lang="en-IE" sz="1600"/>
        </a:p>
      </dgm:t>
    </dgm:pt>
    <dgm:pt modelId="{68F8C504-0C62-4EFC-8267-263F6949DDEA}">
      <dgm:prSet phldrT="[Text]" custT="1"/>
      <dgm:spPr>
        <a:noFill/>
        <a:ln>
          <a:solidFill>
            <a:schemeClr val="bg1"/>
          </a:solidFill>
        </a:ln>
      </dgm:spPr>
      <dgm:t>
        <a:bodyPr/>
        <a:lstStyle/>
        <a:p>
          <a:r>
            <a:rPr lang="en-US" sz="1600" kern="1200" dirty="0">
              <a:solidFill>
                <a:srgbClr val="000000">
                  <a:hueOff val="0"/>
                  <a:satOff val="0"/>
                  <a:lumOff val="0"/>
                  <a:alphaOff val="0"/>
                </a:srgbClr>
              </a:solidFill>
              <a:latin typeface="Calibri"/>
              <a:ea typeface="+mn-ea"/>
              <a:cs typeface="+mn-cs"/>
            </a:rPr>
            <a:t>Legal inspection</a:t>
          </a:r>
        </a:p>
      </dgm:t>
    </dgm:pt>
    <dgm:pt modelId="{09AC314F-1B90-4B0A-B11B-C3DD40D314D3}" type="parTrans" cxnId="{3C6DABD3-0220-428E-843D-1D3B84EBFFFB}">
      <dgm:prSet/>
      <dgm:spPr/>
      <dgm:t>
        <a:bodyPr/>
        <a:lstStyle/>
        <a:p>
          <a:endParaRPr lang="en-US" sz="2000"/>
        </a:p>
      </dgm:t>
    </dgm:pt>
    <dgm:pt modelId="{B5CAD8A2-B323-4D59-A717-83D5B5D213FA}" type="sibTrans" cxnId="{3C6DABD3-0220-428E-843D-1D3B84EBFFFB}">
      <dgm:prSet/>
      <dgm:spPr/>
      <dgm:t>
        <a:bodyPr/>
        <a:lstStyle/>
        <a:p>
          <a:endParaRPr lang="en-US" sz="2000"/>
        </a:p>
      </dgm:t>
    </dgm:pt>
    <dgm:pt modelId="{58A012A7-9E77-4D88-976E-05CD55A0D5BA}">
      <dgm:prSet phldrT="[Text]" custT="1"/>
      <dgm:spPr>
        <a:solidFill>
          <a:srgbClr val="DC4A22"/>
        </a:solidFill>
        <a:ln>
          <a:solidFill>
            <a:schemeClr val="bg1"/>
          </a:solidFill>
        </a:ln>
      </dgm:spPr>
      <dgm:t>
        <a:bodyPr/>
        <a:lstStyle/>
        <a:p>
          <a:r>
            <a:rPr lang="en-US" sz="1600" kern="1200">
              <a:solidFill>
                <a:srgbClr val="FFFFFF"/>
              </a:solidFill>
              <a:latin typeface="Calibri"/>
              <a:ea typeface="+mn-ea"/>
              <a:cs typeface="+mn-cs"/>
            </a:rPr>
            <a:t>Service </a:t>
          </a:r>
          <a:r>
            <a:rPr lang="en-US" sz="1600" kern="1200" dirty="0">
              <a:solidFill>
                <a:srgbClr val="FFFFFF"/>
              </a:solidFill>
              <a:latin typeface="Calibri"/>
              <a:ea typeface="+mn-ea"/>
              <a:cs typeface="+mn-cs"/>
            </a:rPr>
            <a:t>Contract</a:t>
          </a:r>
          <a:endParaRPr lang="en-US" sz="2000"/>
        </a:p>
      </dgm:t>
    </dgm:pt>
    <dgm:pt modelId="{2AD4A16E-0CD5-47FE-973D-C2DC98DE82A6}" type="parTrans" cxnId="{89E038C4-6D14-401B-B15B-CF28D5E1E2B4}">
      <dgm:prSet/>
      <dgm:spPr/>
      <dgm:t>
        <a:bodyPr/>
        <a:lstStyle/>
        <a:p>
          <a:endParaRPr lang="en-US" sz="2000"/>
        </a:p>
      </dgm:t>
    </dgm:pt>
    <dgm:pt modelId="{816B5A1E-8C3B-4F8D-BAE8-94FEDF702D2B}" type="sibTrans" cxnId="{89E038C4-6D14-401B-B15B-CF28D5E1E2B4}">
      <dgm:prSet/>
      <dgm:spPr/>
      <dgm:t>
        <a:bodyPr/>
        <a:lstStyle/>
        <a:p>
          <a:endParaRPr lang="en-US" sz="2000"/>
        </a:p>
      </dgm:t>
    </dgm:pt>
    <dgm:pt modelId="{B16F02C7-A6CF-40B4-AB63-F24B724AED41}">
      <dgm:prSet phldrT="[Text]" custT="1"/>
      <dgm:spPr>
        <a:solidFill>
          <a:srgbClr val="DC4A22"/>
        </a:solidFill>
        <a:ln>
          <a:solidFill>
            <a:schemeClr val="bg1"/>
          </a:solidFill>
        </a:ln>
      </dgm:spPr>
      <dgm:t>
        <a:bodyPr/>
        <a:lstStyle/>
        <a:p>
          <a:r>
            <a:rPr lang="en-US" sz="1600">
              <a:solidFill>
                <a:schemeClr val="bg1"/>
              </a:solidFill>
            </a:rPr>
            <a:t>TB23</a:t>
          </a:r>
          <a:endParaRPr lang="en-US" sz="1600" dirty="0">
            <a:solidFill>
              <a:schemeClr val="bg1"/>
            </a:solidFill>
          </a:endParaRPr>
        </a:p>
      </dgm:t>
    </dgm:pt>
    <dgm:pt modelId="{41841845-5DDE-4377-943C-94713DDF751B}" type="sibTrans" cxnId="{D482929F-6CEA-451F-9AE9-DF6C7B42BFA7}">
      <dgm:prSet/>
      <dgm:spPr/>
      <dgm:t>
        <a:bodyPr/>
        <a:lstStyle/>
        <a:p>
          <a:endParaRPr lang="en-US" sz="1600"/>
        </a:p>
      </dgm:t>
    </dgm:pt>
    <dgm:pt modelId="{8D42DA9E-97E6-4D31-85D0-820991244244}" type="parTrans" cxnId="{D482929F-6CEA-451F-9AE9-DF6C7B42BFA7}">
      <dgm:prSet/>
      <dgm:spPr/>
      <dgm:t>
        <a:bodyPr/>
        <a:lstStyle/>
        <a:p>
          <a:endParaRPr lang="en-US" sz="1600"/>
        </a:p>
      </dgm:t>
    </dgm:pt>
    <dgm:pt modelId="{2508C882-4AAB-4849-9AE2-41CB6AA56776}">
      <dgm:prSet phldrT="[Text]" custT="1"/>
      <dgm:spPr>
        <a:solidFill>
          <a:srgbClr val="DC4A22"/>
        </a:solidFill>
        <a:ln>
          <a:solidFill>
            <a:schemeClr val="bg1"/>
          </a:solidFill>
        </a:ln>
      </dgm:spPr>
      <dgm:t>
        <a:bodyPr/>
        <a:lstStyle/>
        <a:p>
          <a:r>
            <a:rPr lang="en-US" sz="1600" dirty="0">
              <a:solidFill>
                <a:schemeClr val="bg1"/>
              </a:solidFill>
            </a:rPr>
            <a:t>TB24</a:t>
          </a:r>
        </a:p>
      </dgm:t>
    </dgm:pt>
    <dgm:pt modelId="{DC06723E-1E0A-46C5-94A9-BC596503E340}" type="sibTrans" cxnId="{E3729A96-54D2-42B9-B89C-D710A7D90726}">
      <dgm:prSet/>
      <dgm:spPr/>
      <dgm:t>
        <a:bodyPr/>
        <a:lstStyle/>
        <a:p>
          <a:endParaRPr lang="en-US" sz="1600"/>
        </a:p>
      </dgm:t>
    </dgm:pt>
    <dgm:pt modelId="{17326F2E-22E1-4DAB-B4E2-6B8803FD500F}" type="parTrans" cxnId="{E3729A96-54D2-42B9-B89C-D710A7D90726}">
      <dgm:prSet/>
      <dgm:spPr/>
      <dgm:t>
        <a:bodyPr/>
        <a:lstStyle/>
        <a:p>
          <a:endParaRPr lang="en-US" sz="1600"/>
        </a:p>
      </dgm:t>
    </dgm:pt>
    <dgm:pt modelId="{98E7747F-9470-4A02-8ED5-4153FA0F93AF}">
      <dgm:prSet phldrT="[Text]" custT="1"/>
      <dgm:spPr/>
      <dgm:t>
        <a:bodyPr/>
        <a:lstStyle/>
        <a:p>
          <a:r>
            <a:rPr lang="en-GB" sz="1600" b="0" i="0" u="none" strike="noStrike" dirty="0">
              <a:effectLst/>
              <a:latin typeface="+mn-lt"/>
            </a:rPr>
            <a:t>IP Electrical Diesel Generators and buildings 59, 60</a:t>
          </a:r>
          <a:endParaRPr lang="en-US" sz="1600" dirty="0"/>
        </a:p>
      </dgm:t>
    </dgm:pt>
    <dgm:pt modelId="{448BD0F3-A9DA-4794-89AD-8BA40EC1FCFE}" type="sibTrans" cxnId="{29DC6941-A1A5-46A8-99C9-4DDF920B76C4}">
      <dgm:prSet/>
      <dgm:spPr/>
      <dgm:t>
        <a:bodyPr/>
        <a:lstStyle/>
        <a:p>
          <a:endParaRPr lang="en-US" sz="1600"/>
        </a:p>
      </dgm:t>
    </dgm:pt>
    <dgm:pt modelId="{F558F717-5899-4F07-A830-0CF8AF12B4B4}" type="parTrans" cxnId="{29DC6941-A1A5-46A8-99C9-4DDF920B76C4}">
      <dgm:prSet/>
      <dgm:spPr/>
      <dgm:t>
        <a:bodyPr/>
        <a:lstStyle/>
        <a:p>
          <a:endParaRPr lang="en-US" sz="1600"/>
        </a:p>
      </dgm:t>
    </dgm:pt>
    <dgm:pt modelId="{EDBC23B0-61C6-4D76-878C-53964EA810EF}" type="pres">
      <dgm:prSet presAssocID="{C8344254-E0D9-428B-AE5F-91B2762612AB}" presName="Name0" presStyleCnt="0">
        <dgm:presLayoutVars>
          <dgm:chMax/>
          <dgm:chPref val="3"/>
          <dgm:dir/>
          <dgm:animOne val="branch"/>
          <dgm:animLvl val="lvl"/>
        </dgm:presLayoutVars>
      </dgm:prSet>
      <dgm:spPr/>
    </dgm:pt>
    <dgm:pt modelId="{46EBF3A4-116E-448E-B99D-93583CD6E1EC}" type="pres">
      <dgm:prSet presAssocID="{2508C882-4AAB-4849-9AE2-41CB6AA56776}" presName="composite" presStyleCnt="0"/>
      <dgm:spPr/>
    </dgm:pt>
    <dgm:pt modelId="{863B7B02-DDF0-4299-B9AA-C46374D19FBB}" type="pres">
      <dgm:prSet presAssocID="{2508C882-4AAB-4849-9AE2-41CB6AA56776}" presName="FirstChild" presStyleLbl="revTx" presStyleIdx="0" presStyleCnt="6" custScaleX="93779" custScaleY="84336">
        <dgm:presLayoutVars>
          <dgm:chMax val="0"/>
          <dgm:chPref val="0"/>
          <dgm:bulletEnabled val="1"/>
        </dgm:presLayoutVars>
      </dgm:prSet>
      <dgm:spPr/>
    </dgm:pt>
    <dgm:pt modelId="{5845FA0B-2883-4F36-ABE1-C5221A3B1820}" type="pres">
      <dgm:prSet presAssocID="{2508C882-4AAB-4849-9AE2-41CB6AA56776}" presName="Parent" presStyleLbl="alignNode1" presStyleIdx="0" presStyleCnt="6" custScaleY="89181" custLinFactNeighborX="-2849">
        <dgm:presLayoutVars>
          <dgm:chMax val="3"/>
          <dgm:chPref val="3"/>
          <dgm:bulletEnabled val="1"/>
        </dgm:presLayoutVars>
      </dgm:prSet>
      <dgm:spPr/>
    </dgm:pt>
    <dgm:pt modelId="{A40E87CA-56E2-4352-B73D-F2C1F4807018}" type="pres">
      <dgm:prSet presAssocID="{2508C882-4AAB-4849-9AE2-41CB6AA56776}" presName="Accent" presStyleLbl="parChTrans1D1" presStyleIdx="0" presStyleCnt="6" custLinFactY="-75479" custLinFactNeighborY="-100000"/>
      <dgm:spPr/>
    </dgm:pt>
    <dgm:pt modelId="{6ECF4732-A2F8-44F9-B9E4-2722D06173EE}" type="pres">
      <dgm:prSet presAssocID="{DC06723E-1E0A-46C5-94A9-BC596503E340}" presName="sibTrans" presStyleCnt="0"/>
      <dgm:spPr/>
    </dgm:pt>
    <dgm:pt modelId="{E2C1C250-28BD-491C-A353-5C77BB482266}" type="pres">
      <dgm:prSet presAssocID="{B16F02C7-A6CF-40B4-AB63-F24B724AED41}" presName="composite" presStyleCnt="0"/>
      <dgm:spPr/>
    </dgm:pt>
    <dgm:pt modelId="{B4C852DD-1EAE-4117-90B6-AB1E9FA69CCE}" type="pres">
      <dgm:prSet presAssocID="{B16F02C7-A6CF-40B4-AB63-F24B724AED41}" presName="FirstChild" presStyleLbl="revTx" presStyleIdx="1" presStyleCnt="6" custScaleX="93779">
        <dgm:presLayoutVars>
          <dgm:chMax val="0"/>
          <dgm:chPref val="0"/>
          <dgm:bulletEnabled val="1"/>
        </dgm:presLayoutVars>
      </dgm:prSet>
      <dgm:spPr/>
    </dgm:pt>
    <dgm:pt modelId="{9969A0FD-8E83-4828-BBD8-619432C91427}" type="pres">
      <dgm:prSet presAssocID="{B16F02C7-A6CF-40B4-AB63-F24B724AED41}" presName="Parent" presStyleLbl="alignNode1" presStyleIdx="1" presStyleCnt="6">
        <dgm:presLayoutVars>
          <dgm:chMax val="3"/>
          <dgm:chPref val="3"/>
          <dgm:bulletEnabled val="1"/>
        </dgm:presLayoutVars>
      </dgm:prSet>
      <dgm:spPr/>
    </dgm:pt>
    <dgm:pt modelId="{234F0A1B-2962-4502-92DB-026285B3A04C}" type="pres">
      <dgm:prSet presAssocID="{B16F02C7-A6CF-40B4-AB63-F24B724AED41}" presName="Accent" presStyleLbl="parChTrans1D1" presStyleIdx="1" presStyleCnt="6"/>
      <dgm:spPr/>
    </dgm:pt>
    <dgm:pt modelId="{3C673E75-3E85-409B-8E4D-4ABA8CD392EA}" type="pres">
      <dgm:prSet presAssocID="{41841845-5DDE-4377-943C-94713DDF751B}" presName="sibTrans" presStyleCnt="0"/>
      <dgm:spPr/>
    </dgm:pt>
    <dgm:pt modelId="{3F927353-E73C-48F4-9B0D-27BBF2A20AB8}" type="pres">
      <dgm:prSet presAssocID="{B9C25832-05E0-4D7C-A71D-A63ABE20AC78}" presName="composite" presStyleCnt="0"/>
      <dgm:spPr/>
    </dgm:pt>
    <dgm:pt modelId="{838B3F8D-B8AF-4CC1-A216-A71C76359222}" type="pres">
      <dgm:prSet presAssocID="{B9C25832-05E0-4D7C-A71D-A63ABE20AC78}" presName="FirstChild" presStyleLbl="revTx" presStyleIdx="2" presStyleCnt="6" custScaleX="93779">
        <dgm:presLayoutVars>
          <dgm:chMax val="0"/>
          <dgm:chPref val="0"/>
          <dgm:bulletEnabled val="1"/>
        </dgm:presLayoutVars>
      </dgm:prSet>
      <dgm:spPr/>
    </dgm:pt>
    <dgm:pt modelId="{EBBCB302-7D21-44C1-AAE1-03EEE879E97E}" type="pres">
      <dgm:prSet presAssocID="{B9C25832-05E0-4D7C-A71D-A63ABE20AC78}" presName="Parent" presStyleLbl="alignNode1" presStyleIdx="2" presStyleCnt="6">
        <dgm:presLayoutVars>
          <dgm:chMax val="3"/>
          <dgm:chPref val="3"/>
          <dgm:bulletEnabled val="1"/>
        </dgm:presLayoutVars>
      </dgm:prSet>
      <dgm:spPr/>
    </dgm:pt>
    <dgm:pt modelId="{0D343FA4-F270-40B0-BD72-CCE5744FBC99}" type="pres">
      <dgm:prSet presAssocID="{B9C25832-05E0-4D7C-A71D-A63ABE20AC78}" presName="Accent" presStyleLbl="parChTrans1D1" presStyleIdx="2" presStyleCnt="6"/>
      <dgm:spPr/>
    </dgm:pt>
    <dgm:pt modelId="{5401ADBA-D931-4E03-8AFF-187108D25DED}" type="pres">
      <dgm:prSet presAssocID="{C8B12986-6470-428E-B975-42CF87E58EE6}" presName="sibTrans" presStyleCnt="0"/>
      <dgm:spPr/>
    </dgm:pt>
    <dgm:pt modelId="{5999DA4D-D711-40C1-8CA3-37E66FE42DF5}" type="pres">
      <dgm:prSet presAssocID="{3C7B3C5A-5164-462F-87F1-3AA2B2A78681}" presName="composite" presStyleCnt="0"/>
      <dgm:spPr/>
    </dgm:pt>
    <dgm:pt modelId="{492D4B3F-7E62-4DF5-89A3-337EC8CAAE44}" type="pres">
      <dgm:prSet presAssocID="{3C7B3C5A-5164-462F-87F1-3AA2B2A78681}" presName="FirstChild" presStyleLbl="revTx" presStyleIdx="3" presStyleCnt="6" custScaleX="93779" custScaleY="93775">
        <dgm:presLayoutVars>
          <dgm:chMax val="0"/>
          <dgm:chPref val="0"/>
          <dgm:bulletEnabled val="1"/>
        </dgm:presLayoutVars>
      </dgm:prSet>
      <dgm:spPr/>
    </dgm:pt>
    <dgm:pt modelId="{C1A15713-2CAA-4BAD-9250-CC2BE0A0B56C}" type="pres">
      <dgm:prSet presAssocID="{3C7B3C5A-5164-462F-87F1-3AA2B2A78681}" presName="Parent" presStyleLbl="alignNode1" presStyleIdx="3" presStyleCnt="6">
        <dgm:presLayoutVars>
          <dgm:chMax val="3"/>
          <dgm:chPref val="3"/>
          <dgm:bulletEnabled val="1"/>
        </dgm:presLayoutVars>
      </dgm:prSet>
      <dgm:spPr/>
    </dgm:pt>
    <dgm:pt modelId="{BADA386E-672D-40A9-AD7A-28D194CD4C6D}" type="pres">
      <dgm:prSet presAssocID="{3C7B3C5A-5164-462F-87F1-3AA2B2A78681}" presName="Accent" presStyleLbl="parChTrans1D1" presStyleIdx="3" presStyleCnt="6"/>
      <dgm:spPr/>
    </dgm:pt>
    <dgm:pt modelId="{8F12FB7E-4E0A-4C01-B3DB-31A0A59521BD}" type="pres">
      <dgm:prSet presAssocID="{15647DF0-619D-4C4B-BA84-1B5B35DBA403}" presName="sibTrans" presStyleCnt="0"/>
      <dgm:spPr/>
    </dgm:pt>
    <dgm:pt modelId="{D9381693-E877-493D-A64C-6D4D3E981595}" type="pres">
      <dgm:prSet presAssocID="{58A012A7-9E77-4D88-976E-05CD55A0D5BA}" presName="composite" presStyleCnt="0"/>
      <dgm:spPr/>
    </dgm:pt>
    <dgm:pt modelId="{DB2C8584-D05E-4526-8939-8E06647FBC63}" type="pres">
      <dgm:prSet presAssocID="{58A012A7-9E77-4D88-976E-05CD55A0D5BA}" presName="FirstChild" presStyleLbl="revTx" presStyleIdx="4" presStyleCnt="6" custScaleX="92192" custLinFactNeighborX="-1001">
        <dgm:presLayoutVars>
          <dgm:chMax val="0"/>
          <dgm:chPref val="0"/>
          <dgm:bulletEnabled val="1"/>
        </dgm:presLayoutVars>
      </dgm:prSet>
      <dgm:spPr/>
    </dgm:pt>
    <dgm:pt modelId="{D6591E7E-8194-4C23-ACAD-300E68876AA8}" type="pres">
      <dgm:prSet presAssocID="{58A012A7-9E77-4D88-976E-05CD55A0D5BA}" presName="Parent" presStyleLbl="alignNode1" presStyleIdx="4" presStyleCnt="6">
        <dgm:presLayoutVars>
          <dgm:chMax val="3"/>
          <dgm:chPref val="3"/>
          <dgm:bulletEnabled val="1"/>
        </dgm:presLayoutVars>
      </dgm:prSet>
      <dgm:spPr/>
    </dgm:pt>
    <dgm:pt modelId="{FE1E1E84-0226-462F-87DF-E3B8C680713E}" type="pres">
      <dgm:prSet presAssocID="{58A012A7-9E77-4D88-976E-05CD55A0D5BA}" presName="Accent" presStyleLbl="parChTrans1D1" presStyleIdx="4" presStyleCnt="6"/>
      <dgm:spPr/>
    </dgm:pt>
    <dgm:pt modelId="{2C68F787-8973-4D5C-B73D-6C1F6B572AAE}" type="pres">
      <dgm:prSet presAssocID="{816B5A1E-8C3B-4F8D-BAE8-94FEDF702D2B}" presName="sibTrans" presStyleCnt="0"/>
      <dgm:spPr/>
    </dgm:pt>
    <dgm:pt modelId="{CE10FF3E-F66A-42DD-937D-501AAEC21354}" type="pres">
      <dgm:prSet presAssocID="{71B1ECC8-E4CD-422A-8120-D7FF9F956B47}" presName="composite" presStyleCnt="0"/>
      <dgm:spPr/>
    </dgm:pt>
    <dgm:pt modelId="{B7FC2BB9-6D3A-4AEE-B7E6-4B8F5B58182E}" type="pres">
      <dgm:prSet presAssocID="{71B1ECC8-E4CD-422A-8120-D7FF9F956B47}" presName="FirstChild" presStyleLbl="revTx" presStyleIdx="5" presStyleCnt="6" custScaleX="93779">
        <dgm:presLayoutVars>
          <dgm:chMax val="0"/>
          <dgm:chPref val="0"/>
          <dgm:bulletEnabled val="1"/>
        </dgm:presLayoutVars>
      </dgm:prSet>
      <dgm:spPr/>
    </dgm:pt>
    <dgm:pt modelId="{9975C5D4-6CA5-4287-B294-B235E5B9FE64}" type="pres">
      <dgm:prSet presAssocID="{71B1ECC8-E4CD-422A-8120-D7FF9F956B47}" presName="Parent" presStyleLbl="alignNode1" presStyleIdx="5" presStyleCnt="6">
        <dgm:presLayoutVars>
          <dgm:chMax val="3"/>
          <dgm:chPref val="3"/>
          <dgm:bulletEnabled val="1"/>
        </dgm:presLayoutVars>
      </dgm:prSet>
      <dgm:spPr/>
    </dgm:pt>
    <dgm:pt modelId="{E6C861D7-3333-4ECC-B4F5-F4FCF478C2CC}" type="pres">
      <dgm:prSet presAssocID="{71B1ECC8-E4CD-422A-8120-D7FF9F956B47}" presName="Accent" presStyleLbl="parChTrans1D1" presStyleIdx="5" presStyleCnt="6"/>
      <dgm:spPr/>
    </dgm:pt>
  </dgm:ptLst>
  <dgm:cxnLst>
    <dgm:cxn modelId="{C3CE4D06-3775-426E-8DE3-F1E998852124}" type="presOf" srcId="{2508C882-4AAB-4849-9AE2-41CB6AA56776}" destId="{5845FA0B-2883-4F36-ABE1-C5221A3B1820}" srcOrd="0" destOrd="0" presId="urn:microsoft.com/office/officeart/2011/layout/TabList"/>
    <dgm:cxn modelId="{A0373F37-E55E-4238-A523-9DAFA64F2630}" type="presOf" srcId="{68F8C504-0C62-4EFC-8267-263F6949DDEA}" destId="{492D4B3F-7E62-4DF5-89A3-337EC8CAAE44}" srcOrd="0" destOrd="0" presId="urn:microsoft.com/office/officeart/2011/layout/TabList"/>
    <dgm:cxn modelId="{49089E3A-FEB0-4F22-A55F-4DE1B6DBC233}" srcId="{C8344254-E0D9-428B-AE5F-91B2762612AB}" destId="{3C7B3C5A-5164-462F-87F1-3AA2B2A78681}" srcOrd="3" destOrd="0" parTransId="{F81A6B20-99D4-44C1-BA57-83230AD43111}" sibTransId="{15647DF0-619D-4C4B-BA84-1B5B35DBA403}"/>
    <dgm:cxn modelId="{29DC6941-A1A5-46A8-99C9-4DDF920B76C4}" srcId="{2508C882-4AAB-4849-9AE2-41CB6AA56776}" destId="{98E7747F-9470-4A02-8ED5-4153FA0F93AF}" srcOrd="0" destOrd="0" parTransId="{F558F717-5899-4F07-A830-0CF8AF12B4B4}" sibTransId="{448BD0F3-A9DA-4794-89AD-8BA40EC1FCFE}"/>
    <dgm:cxn modelId="{930E7266-91AC-471E-A0ED-323FEA0ABC99}" srcId="{B16F02C7-A6CF-40B4-AB63-F24B724AED41}" destId="{81C7E26C-E28E-438B-B0F1-D69D57D52AF7}" srcOrd="0" destOrd="0" parTransId="{B95C3BBF-4C6A-4952-B672-E964E1A2CD92}" sibTransId="{E862916D-7C90-4CBC-9BC3-A71F95406828}"/>
    <dgm:cxn modelId="{08CBC46D-1DEC-445B-838F-8A3D376F21B2}" type="presOf" srcId="{B9C25832-05E0-4D7C-A71D-A63ABE20AC78}" destId="{EBBCB302-7D21-44C1-AAE1-03EEE879E97E}" srcOrd="0" destOrd="0" presId="urn:microsoft.com/office/officeart/2011/layout/TabList"/>
    <dgm:cxn modelId="{8682B973-01CE-47B2-9C90-584BA08FAFA4}" type="presOf" srcId="{98E7747F-9470-4A02-8ED5-4153FA0F93AF}" destId="{863B7B02-DDF0-4299-B9AA-C46374D19FBB}" srcOrd="0" destOrd="0" presId="urn:microsoft.com/office/officeart/2011/layout/TabList"/>
    <dgm:cxn modelId="{BC88F873-CB4E-45DD-BC83-BA11F1DAE4C1}" type="presOf" srcId="{3C7B3C5A-5164-462F-87F1-3AA2B2A78681}" destId="{C1A15713-2CAA-4BAD-9250-CC2BE0A0B56C}" srcOrd="0" destOrd="0" presId="urn:microsoft.com/office/officeart/2011/layout/TabList"/>
    <dgm:cxn modelId="{905E9759-E8DB-440B-8943-B2EB52250390}" type="presOf" srcId="{5B17499C-B738-412A-85FB-2ECC0E77E47E}" destId="{DB2C8584-D05E-4526-8939-8E06647FBC63}" srcOrd="0" destOrd="0" presId="urn:microsoft.com/office/officeart/2011/layout/TabList"/>
    <dgm:cxn modelId="{89FE6789-6FA4-4B6C-8E0C-8F9A9D35E7AF}" srcId="{C8344254-E0D9-428B-AE5F-91B2762612AB}" destId="{71B1ECC8-E4CD-422A-8120-D7FF9F956B47}" srcOrd="5" destOrd="0" parTransId="{FA625B7D-5991-4C8F-88CE-2FAB377CC1F5}" sibTransId="{75F62AB6-46AE-43EC-8F93-FE91068D86A5}"/>
    <dgm:cxn modelId="{E3729A96-54D2-42B9-B89C-D710A7D90726}" srcId="{C8344254-E0D9-428B-AE5F-91B2762612AB}" destId="{2508C882-4AAB-4849-9AE2-41CB6AA56776}" srcOrd="0" destOrd="0" parTransId="{17326F2E-22E1-4DAB-B4E2-6B8803FD500F}" sibTransId="{DC06723E-1E0A-46C5-94A9-BC596503E340}"/>
    <dgm:cxn modelId="{AAF95C9E-BF42-4BE4-99BB-95292DB93543}" srcId="{58A012A7-9E77-4D88-976E-05CD55A0D5BA}" destId="{5B17499C-B738-412A-85FB-2ECC0E77E47E}" srcOrd="0" destOrd="0" parTransId="{4F3281E4-95E4-46F3-9A03-C7E05C6AA483}" sibTransId="{3D03EE21-9029-4DF2-AC86-D81400800406}"/>
    <dgm:cxn modelId="{D482929F-6CEA-451F-9AE9-DF6C7B42BFA7}" srcId="{C8344254-E0D9-428B-AE5F-91B2762612AB}" destId="{B16F02C7-A6CF-40B4-AB63-F24B724AED41}" srcOrd="1" destOrd="0" parTransId="{8D42DA9E-97E6-4D31-85D0-820991244244}" sibTransId="{41841845-5DDE-4377-943C-94713DDF751B}"/>
    <dgm:cxn modelId="{9827EDA9-4029-4322-B1CE-C41D6787D16A}" type="presOf" srcId="{71B1ECC8-E4CD-422A-8120-D7FF9F956B47}" destId="{9975C5D4-6CA5-4287-B294-B235E5B9FE64}" srcOrd="0" destOrd="0" presId="urn:microsoft.com/office/officeart/2011/layout/TabList"/>
    <dgm:cxn modelId="{0E03C0AA-3571-461D-8EBD-0DADB887E85A}" srcId="{71B1ECC8-E4CD-422A-8120-D7FF9F956B47}" destId="{EC7285E6-4A7D-41C2-9CEB-6D9F56928CD7}" srcOrd="0" destOrd="0" parTransId="{D9154191-A7DF-4549-B42B-B51EC7C13077}" sibTransId="{3B5413CA-06E7-4FE2-A860-F599354363FE}"/>
    <dgm:cxn modelId="{E50C79B5-1C84-4E01-A17F-8DE496E44726}" type="presOf" srcId="{EC7285E6-4A7D-41C2-9CEB-6D9F56928CD7}" destId="{B7FC2BB9-6D3A-4AEE-B7E6-4B8F5B58182E}" srcOrd="0" destOrd="0" presId="urn:microsoft.com/office/officeart/2011/layout/TabList"/>
    <dgm:cxn modelId="{89E038C4-6D14-401B-B15B-CF28D5E1E2B4}" srcId="{C8344254-E0D9-428B-AE5F-91B2762612AB}" destId="{58A012A7-9E77-4D88-976E-05CD55A0D5BA}" srcOrd="4" destOrd="0" parTransId="{2AD4A16E-0CD5-47FE-973D-C2DC98DE82A6}" sibTransId="{816B5A1E-8C3B-4F8D-BAE8-94FEDF702D2B}"/>
    <dgm:cxn modelId="{3C6DABD3-0220-428E-843D-1D3B84EBFFFB}" srcId="{3C7B3C5A-5164-462F-87F1-3AA2B2A78681}" destId="{68F8C504-0C62-4EFC-8267-263F6949DDEA}" srcOrd="0" destOrd="0" parTransId="{09AC314F-1B90-4B0A-B11B-C3DD40D314D3}" sibTransId="{B5CAD8A2-B323-4D59-A717-83D5B5D213FA}"/>
    <dgm:cxn modelId="{98427ED8-E478-4152-9CDB-BB08EF4B18B2}" type="presOf" srcId="{58A012A7-9E77-4D88-976E-05CD55A0D5BA}" destId="{D6591E7E-8194-4C23-ACAD-300E68876AA8}" srcOrd="0" destOrd="0" presId="urn:microsoft.com/office/officeart/2011/layout/TabList"/>
    <dgm:cxn modelId="{48CC9CE0-F915-4DEA-AA45-979ED7767FDA}" srcId="{C8344254-E0D9-428B-AE5F-91B2762612AB}" destId="{B9C25832-05E0-4D7C-A71D-A63ABE20AC78}" srcOrd="2" destOrd="0" parTransId="{FC31A82E-4DE3-44B2-8828-93DAF6EAB050}" sibTransId="{C8B12986-6470-428E-B975-42CF87E58EE6}"/>
    <dgm:cxn modelId="{D78820EC-A2A9-4C2B-9CFB-132549D24436}" type="presOf" srcId="{81C7E26C-E28E-438B-B0F1-D69D57D52AF7}" destId="{B4C852DD-1EAE-4117-90B6-AB1E9FA69CCE}" srcOrd="0" destOrd="0" presId="urn:microsoft.com/office/officeart/2011/layout/TabList"/>
    <dgm:cxn modelId="{B99BA6EC-3BA8-437E-9731-C5C8DF0F3752}" type="presOf" srcId="{A790439B-7741-42BA-BB1D-C6200B982EE5}" destId="{838B3F8D-B8AF-4CC1-A216-A71C76359222}" srcOrd="0" destOrd="0" presId="urn:microsoft.com/office/officeart/2011/layout/TabList"/>
    <dgm:cxn modelId="{8A34FFED-DE05-4879-8793-41B5CAE4F624}" type="presOf" srcId="{C8344254-E0D9-428B-AE5F-91B2762612AB}" destId="{EDBC23B0-61C6-4D76-878C-53964EA810EF}" srcOrd="0" destOrd="0" presId="urn:microsoft.com/office/officeart/2011/layout/TabList"/>
    <dgm:cxn modelId="{AF5A14F4-B803-49D8-A73D-6FEF1E5A4D02}" srcId="{B9C25832-05E0-4D7C-A71D-A63ABE20AC78}" destId="{A790439B-7741-42BA-BB1D-C6200B982EE5}" srcOrd="0" destOrd="0" parTransId="{A9E48602-54AE-425C-B712-4F4979823D62}" sibTransId="{000184EB-AF8F-45F4-9575-1BE70BE8692B}"/>
    <dgm:cxn modelId="{606E4DFF-B91B-403E-83D5-21F601423969}" type="presOf" srcId="{B16F02C7-A6CF-40B4-AB63-F24B724AED41}" destId="{9969A0FD-8E83-4828-BBD8-619432C91427}" srcOrd="0" destOrd="0" presId="urn:microsoft.com/office/officeart/2011/layout/TabList"/>
    <dgm:cxn modelId="{F395DAFB-29AA-4C7A-913E-B02D09651F2C}" type="presParOf" srcId="{EDBC23B0-61C6-4D76-878C-53964EA810EF}" destId="{46EBF3A4-116E-448E-B99D-93583CD6E1EC}" srcOrd="0" destOrd="0" presId="urn:microsoft.com/office/officeart/2011/layout/TabList"/>
    <dgm:cxn modelId="{F39546B1-4F74-469E-B0AC-69D3BDDB1B62}" type="presParOf" srcId="{46EBF3A4-116E-448E-B99D-93583CD6E1EC}" destId="{863B7B02-DDF0-4299-B9AA-C46374D19FBB}" srcOrd="0" destOrd="0" presId="urn:microsoft.com/office/officeart/2011/layout/TabList"/>
    <dgm:cxn modelId="{5BE98A54-C845-4BC5-9569-A0830297AFEC}" type="presParOf" srcId="{46EBF3A4-116E-448E-B99D-93583CD6E1EC}" destId="{5845FA0B-2883-4F36-ABE1-C5221A3B1820}" srcOrd="1" destOrd="0" presId="urn:microsoft.com/office/officeart/2011/layout/TabList"/>
    <dgm:cxn modelId="{7F5808F8-F68D-420D-8F5B-E90A8F73F140}" type="presParOf" srcId="{46EBF3A4-116E-448E-B99D-93583CD6E1EC}" destId="{A40E87CA-56E2-4352-B73D-F2C1F4807018}" srcOrd="2" destOrd="0" presId="urn:microsoft.com/office/officeart/2011/layout/TabList"/>
    <dgm:cxn modelId="{92BF8D11-12F8-472B-B70F-CEF670C88683}" type="presParOf" srcId="{EDBC23B0-61C6-4D76-878C-53964EA810EF}" destId="{6ECF4732-A2F8-44F9-B9E4-2722D06173EE}" srcOrd="1" destOrd="0" presId="urn:microsoft.com/office/officeart/2011/layout/TabList"/>
    <dgm:cxn modelId="{4C8C9E62-B079-44D1-B25A-F38E87FA6F1B}" type="presParOf" srcId="{EDBC23B0-61C6-4D76-878C-53964EA810EF}" destId="{E2C1C250-28BD-491C-A353-5C77BB482266}" srcOrd="2" destOrd="0" presId="urn:microsoft.com/office/officeart/2011/layout/TabList"/>
    <dgm:cxn modelId="{849CC062-C4CD-41D5-A0F5-CED4CA55CF50}" type="presParOf" srcId="{E2C1C250-28BD-491C-A353-5C77BB482266}" destId="{B4C852DD-1EAE-4117-90B6-AB1E9FA69CCE}" srcOrd="0" destOrd="0" presId="urn:microsoft.com/office/officeart/2011/layout/TabList"/>
    <dgm:cxn modelId="{796100A7-A527-4A39-AC0C-5C6135A81257}" type="presParOf" srcId="{E2C1C250-28BD-491C-A353-5C77BB482266}" destId="{9969A0FD-8E83-4828-BBD8-619432C91427}" srcOrd="1" destOrd="0" presId="urn:microsoft.com/office/officeart/2011/layout/TabList"/>
    <dgm:cxn modelId="{D9F7E6FF-2F83-4E94-B0DA-15E190304DDA}" type="presParOf" srcId="{E2C1C250-28BD-491C-A353-5C77BB482266}" destId="{234F0A1B-2962-4502-92DB-026285B3A04C}" srcOrd="2" destOrd="0" presId="urn:microsoft.com/office/officeart/2011/layout/TabList"/>
    <dgm:cxn modelId="{52B3D4DF-ABAD-444C-B1E8-9F2E0BC930D8}" type="presParOf" srcId="{EDBC23B0-61C6-4D76-878C-53964EA810EF}" destId="{3C673E75-3E85-409B-8E4D-4ABA8CD392EA}" srcOrd="3" destOrd="0" presId="urn:microsoft.com/office/officeart/2011/layout/TabList"/>
    <dgm:cxn modelId="{C9E30F16-EC32-4533-8FE4-58899ACF6997}" type="presParOf" srcId="{EDBC23B0-61C6-4D76-878C-53964EA810EF}" destId="{3F927353-E73C-48F4-9B0D-27BBF2A20AB8}" srcOrd="4" destOrd="0" presId="urn:microsoft.com/office/officeart/2011/layout/TabList"/>
    <dgm:cxn modelId="{7B5B0C3B-C636-4A57-A0A5-05B97479DA9E}" type="presParOf" srcId="{3F927353-E73C-48F4-9B0D-27BBF2A20AB8}" destId="{838B3F8D-B8AF-4CC1-A216-A71C76359222}" srcOrd="0" destOrd="0" presId="urn:microsoft.com/office/officeart/2011/layout/TabList"/>
    <dgm:cxn modelId="{623C2D91-E704-4801-B8CB-14C57D18DF83}" type="presParOf" srcId="{3F927353-E73C-48F4-9B0D-27BBF2A20AB8}" destId="{EBBCB302-7D21-44C1-AAE1-03EEE879E97E}" srcOrd="1" destOrd="0" presId="urn:microsoft.com/office/officeart/2011/layout/TabList"/>
    <dgm:cxn modelId="{444C2C92-CD9B-4AC8-A0C6-F983B05C2221}" type="presParOf" srcId="{3F927353-E73C-48F4-9B0D-27BBF2A20AB8}" destId="{0D343FA4-F270-40B0-BD72-CCE5744FBC99}" srcOrd="2" destOrd="0" presId="urn:microsoft.com/office/officeart/2011/layout/TabList"/>
    <dgm:cxn modelId="{265E970C-A5E4-4FA4-BCBE-8962E554308A}" type="presParOf" srcId="{EDBC23B0-61C6-4D76-878C-53964EA810EF}" destId="{5401ADBA-D931-4E03-8AFF-187108D25DED}" srcOrd="5" destOrd="0" presId="urn:microsoft.com/office/officeart/2011/layout/TabList"/>
    <dgm:cxn modelId="{62245BDA-1664-459D-8D23-D9B87221EF60}" type="presParOf" srcId="{EDBC23B0-61C6-4D76-878C-53964EA810EF}" destId="{5999DA4D-D711-40C1-8CA3-37E66FE42DF5}" srcOrd="6" destOrd="0" presId="urn:microsoft.com/office/officeart/2011/layout/TabList"/>
    <dgm:cxn modelId="{AC11131F-61E8-4EAC-8657-8FAB573E4BC4}" type="presParOf" srcId="{5999DA4D-D711-40C1-8CA3-37E66FE42DF5}" destId="{492D4B3F-7E62-4DF5-89A3-337EC8CAAE44}" srcOrd="0" destOrd="0" presId="urn:microsoft.com/office/officeart/2011/layout/TabList"/>
    <dgm:cxn modelId="{908AFD43-40CA-4E98-A285-70F24E482FB7}" type="presParOf" srcId="{5999DA4D-D711-40C1-8CA3-37E66FE42DF5}" destId="{C1A15713-2CAA-4BAD-9250-CC2BE0A0B56C}" srcOrd="1" destOrd="0" presId="urn:microsoft.com/office/officeart/2011/layout/TabList"/>
    <dgm:cxn modelId="{05456D77-0870-483E-8057-467FEF3BFD51}" type="presParOf" srcId="{5999DA4D-D711-40C1-8CA3-37E66FE42DF5}" destId="{BADA386E-672D-40A9-AD7A-28D194CD4C6D}" srcOrd="2" destOrd="0" presId="urn:microsoft.com/office/officeart/2011/layout/TabList"/>
    <dgm:cxn modelId="{FB66BD5B-5771-42D7-8714-0DA2CD3F6840}" type="presParOf" srcId="{EDBC23B0-61C6-4D76-878C-53964EA810EF}" destId="{8F12FB7E-4E0A-4C01-B3DB-31A0A59521BD}" srcOrd="7" destOrd="0" presId="urn:microsoft.com/office/officeart/2011/layout/TabList"/>
    <dgm:cxn modelId="{4AA16B1C-BF90-44E2-91D2-9E814E5669B1}" type="presParOf" srcId="{EDBC23B0-61C6-4D76-878C-53964EA810EF}" destId="{D9381693-E877-493D-A64C-6D4D3E981595}" srcOrd="8" destOrd="0" presId="urn:microsoft.com/office/officeart/2011/layout/TabList"/>
    <dgm:cxn modelId="{C4710CC9-0C88-4DC3-8DBD-EBAF0C41AF61}" type="presParOf" srcId="{D9381693-E877-493D-A64C-6D4D3E981595}" destId="{DB2C8584-D05E-4526-8939-8E06647FBC63}" srcOrd="0" destOrd="0" presId="urn:microsoft.com/office/officeart/2011/layout/TabList"/>
    <dgm:cxn modelId="{73BC8F1F-0959-4C42-A6AF-BC8E3C55B5D3}" type="presParOf" srcId="{D9381693-E877-493D-A64C-6D4D3E981595}" destId="{D6591E7E-8194-4C23-ACAD-300E68876AA8}" srcOrd="1" destOrd="0" presId="urn:microsoft.com/office/officeart/2011/layout/TabList"/>
    <dgm:cxn modelId="{FC6269A2-F4B2-432E-8FF1-5E6AB7542A8F}" type="presParOf" srcId="{D9381693-E877-493D-A64C-6D4D3E981595}" destId="{FE1E1E84-0226-462F-87DF-E3B8C680713E}" srcOrd="2" destOrd="0" presId="urn:microsoft.com/office/officeart/2011/layout/TabList"/>
    <dgm:cxn modelId="{3739097E-6893-409F-861A-2102F2A7EEEC}" type="presParOf" srcId="{EDBC23B0-61C6-4D76-878C-53964EA810EF}" destId="{2C68F787-8973-4D5C-B73D-6C1F6B572AAE}" srcOrd="9" destOrd="0" presId="urn:microsoft.com/office/officeart/2011/layout/TabList"/>
    <dgm:cxn modelId="{CCE8E0FF-4FA4-48A7-AE70-0F522E3ECA44}" type="presParOf" srcId="{EDBC23B0-61C6-4D76-878C-53964EA810EF}" destId="{CE10FF3E-F66A-42DD-937D-501AAEC21354}" srcOrd="10" destOrd="0" presId="urn:microsoft.com/office/officeart/2011/layout/TabList"/>
    <dgm:cxn modelId="{3D19F7C6-50D6-4BEA-BAA0-D72DAAD6B5FB}" type="presParOf" srcId="{CE10FF3E-F66A-42DD-937D-501AAEC21354}" destId="{B7FC2BB9-6D3A-4AEE-B7E6-4B8F5B58182E}" srcOrd="0" destOrd="0" presId="urn:microsoft.com/office/officeart/2011/layout/TabList"/>
    <dgm:cxn modelId="{B4A95230-D650-43C0-9476-7EAA03A1B6CF}" type="presParOf" srcId="{CE10FF3E-F66A-42DD-937D-501AAEC21354}" destId="{9975C5D4-6CA5-4287-B294-B235E5B9FE64}" srcOrd="1" destOrd="0" presId="urn:microsoft.com/office/officeart/2011/layout/TabList"/>
    <dgm:cxn modelId="{AD63C7E3-6038-41F9-8682-B67A916DE4B2}" type="presParOf" srcId="{CE10FF3E-F66A-42DD-937D-501AAEC21354}" destId="{E6C861D7-3333-4ECC-B4F5-F4FCF478C2CC}"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CE1A3-0E42-45E0-943C-C673FB941FC4}">
      <dsp:nvSpPr>
        <dsp:cNvPr id="0" name=""/>
        <dsp:cNvSpPr/>
      </dsp:nvSpPr>
      <dsp:spPr>
        <a:xfrm>
          <a:off x="0" y="337591"/>
          <a:ext cx="9217024"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1B84C-63CB-42FC-841D-38314D80DDD2}">
      <dsp:nvSpPr>
        <dsp:cNvPr id="0" name=""/>
        <dsp:cNvSpPr/>
      </dsp:nvSpPr>
      <dsp:spPr>
        <a:xfrm>
          <a:off x="460851" y="12871"/>
          <a:ext cx="6451916" cy="64944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1. Overview of the ITER Buildings</a:t>
          </a:r>
        </a:p>
      </dsp:txBody>
      <dsp:txXfrm>
        <a:off x="492554" y="44574"/>
        <a:ext cx="6388510" cy="586034"/>
      </dsp:txXfrm>
    </dsp:sp>
    <dsp:sp modelId="{F8BD6C19-6F92-443B-BC58-743EAC48537A}">
      <dsp:nvSpPr>
        <dsp:cNvPr id="0" name=""/>
        <dsp:cNvSpPr/>
      </dsp:nvSpPr>
      <dsp:spPr>
        <a:xfrm>
          <a:off x="0" y="1335511"/>
          <a:ext cx="9217024"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44FB6E-8AD9-4546-954F-095D9641400E}">
      <dsp:nvSpPr>
        <dsp:cNvPr id="0" name=""/>
        <dsp:cNvSpPr/>
      </dsp:nvSpPr>
      <dsp:spPr>
        <a:xfrm>
          <a:off x="460851" y="1010792"/>
          <a:ext cx="6451916" cy="6494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2. Packaging Strategy</a:t>
          </a:r>
        </a:p>
      </dsp:txBody>
      <dsp:txXfrm>
        <a:off x="492554" y="1042495"/>
        <a:ext cx="6388510" cy="586034"/>
      </dsp:txXfrm>
    </dsp:sp>
    <dsp:sp modelId="{B4A53821-86C5-4307-B7B3-CD4FC1C46F0C}">
      <dsp:nvSpPr>
        <dsp:cNvPr id="0" name=""/>
        <dsp:cNvSpPr/>
      </dsp:nvSpPr>
      <dsp:spPr>
        <a:xfrm>
          <a:off x="0" y="2333432"/>
          <a:ext cx="9217024"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FE15E-C8DC-4420-AC8F-C71F0BB55DF1}">
      <dsp:nvSpPr>
        <dsp:cNvPr id="0" name=""/>
        <dsp:cNvSpPr/>
      </dsp:nvSpPr>
      <dsp:spPr>
        <a:xfrm>
          <a:off x="460851" y="2008711"/>
          <a:ext cx="6451916" cy="64944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3. Overview of the Procurement Packages</a:t>
          </a:r>
        </a:p>
      </dsp:txBody>
      <dsp:txXfrm>
        <a:off x="492554" y="2040414"/>
        <a:ext cx="6388510" cy="586034"/>
      </dsp:txXfrm>
    </dsp:sp>
    <dsp:sp modelId="{CE7A0C9D-21EF-43B2-A0E3-151AA08FF2E9}">
      <dsp:nvSpPr>
        <dsp:cNvPr id="0" name=""/>
        <dsp:cNvSpPr/>
      </dsp:nvSpPr>
      <dsp:spPr>
        <a:xfrm>
          <a:off x="0" y="3331352"/>
          <a:ext cx="9217024"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A44FC-0380-4895-925E-990F501E9582}">
      <dsp:nvSpPr>
        <dsp:cNvPr id="0" name=""/>
        <dsp:cNvSpPr/>
      </dsp:nvSpPr>
      <dsp:spPr>
        <a:xfrm>
          <a:off x="460851" y="3006632"/>
          <a:ext cx="6451916" cy="64944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4. Status of ongoing procurements</a:t>
          </a:r>
        </a:p>
      </dsp:txBody>
      <dsp:txXfrm>
        <a:off x="492554" y="3038335"/>
        <a:ext cx="6388510" cy="586034"/>
      </dsp:txXfrm>
    </dsp:sp>
    <dsp:sp modelId="{8602A1C4-F58E-4B73-A50D-A4F73407F0FD}">
      <dsp:nvSpPr>
        <dsp:cNvPr id="0" name=""/>
        <dsp:cNvSpPr/>
      </dsp:nvSpPr>
      <dsp:spPr>
        <a:xfrm>
          <a:off x="0" y="4329272"/>
          <a:ext cx="9217024"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3D11E-D80E-400E-82D6-16E32CE9789E}">
      <dsp:nvSpPr>
        <dsp:cNvPr id="0" name=""/>
        <dsp:cNvSpPr/>
      </dsp:nvSpPr>
      <dsp:spPr>
        <a:xfrm>
          <a:off x="460851" y="4004552"/>
          <a:ext cx="6451916" cy="649440"/>
        </a:xfrm>
        <a:prstGeom prst="roundRect">
          <a:avLst/>
        </a:prstGeom>
        <a:solidFill>
          <a:srgbClr val="DC4A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5. Upcoming Procurements </a:t>
          </a:r>
        </a:p>
      </dsp:txBody>
      <dsp:txXfrm>
        <a:off x="492554" y="4036255"/>
        <a:ext cx="6388510"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861D7-3333-4ECC-B4F5-F4FCF478C2CC}">
      <dsp:nvSpPr>
        <dsp:cNvPr id="0" name=""/>
        <dsp:cNvSpPr/>
      </dsp:nvSpPr>
      <dsp:spPr>
        <a:xfrm>
          <a:off x="0" y="4246925"/>
          <a:ext cx="9721079"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E1E84-0226-462F-87DF-E3B8C680713E}">
      <dsp:nvSpPr>
        <dsp:cNvPr id="0" name=""/>
        <dsp:cNvSpPr/>
      </dsp:nvSpPr>
      <dsp:spPr>
        <a:xfrm>
          <a:off x="0" y="3527475"/>
          <a:ext cx="9721079"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A386E-672D-40A9-AD7A-28D194CD4C6D}">
      <dsp:nvSpPr>
        <dsp:cNvPr id="0" name=""/>
        <dsp:cNvSpPr/>
      </dsp:nvSpPr>
      <dsp:spPr>
        <a:xfrm>
          <a:off x="0" y="2808024"/>
          <a:ext cx="9721079"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43FA4-F270-40B0-BD72-CCE5744FBC99}">
      <dsp:nvSpPr>
        <dsp:cNvPr id="0" name=""/>
        <dsp:cNvSpPr/>
      </dsp:nvSpPr>
      <dsp:spPr>
        <a:xfrm>
          <a:off x="0" y="2088573"/>
          <a:ext cx="9721079"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F0A1B-2962-4502-92DB-026285B3A04C}">
      <dsp:nvSpPr>
        <dsp:cNvPr id="0" name=""/>
        <dsp:cNvSpPr/>
      </dsp:nvSpPr>
      <dsp:spPr>
        <a:xfrm>
          <a:off x="0" y="1369122"/>
          <a:ext cx="9721079"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0E87CA-56E2-4352-B73D-F2C1F4807018}">
      <dsp:nvSpPr>
        <dsp:cNvPr id="0" name=""/>
        <dsp:cNvSpPr/>
      </dsp:nvSpPr>
      <dsp:spPr>
        <a:xfrm>
          <a:off x="0" y="586499"/>
          <a:ext cx="9721079"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3B7B02-DDF0-4299-B9AA-C46374D19FBB}">
      <dsp:nvSpPr>
        <dsp:cNvPr id="0" name=""/>
        <dsp:cNvSpPr/>
      </dsp:nvSpPr>
      <dsp:spPr>
        <a:xfrm>
          <a:off x="2751237" y="18144"/>
          <a:ext cx="6746085" cy="57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GB" sz="1600" b="0" i="0" u="none" strike="noStrike" kern="1200" dirty="0">
              <a:effectLst/>
              <a:latin typeface="+mn-lt"/>
            </a:rPr>
            <a:t>IP Electrical Diesel Generators and buildings 59, 60</a:t>
          </a:r>
          <a:endParaRPr lang="en-US" sz="1600" kern="1200" dirty="0"/>
        </a:p>
      </dsp:txBody>
      <dsp:txXfrm>
        <a:off x="2751237" y="18144"/>
        <a:ext cx="6746085" cy="577862"/>
      </dsp:txXfrm>
    </dsp:sp>
    <dsp:sp modelId="{5845FA0B-2883-4F36-ABE1-C5221A3B1820}">
      <dsp:nvSpPr>
        <dsp:cNvPr id="0" name=""/>
        <dsp:cNvSpPr/>
      </dsp:nvSpPr>
      <dsp:spPr>
        <a:xfrm>
          <a:off x="0" y="1546"/>
          <a:ext cx="2527480" cy="611060"/>
        </a:xfrm>
        <a:prstGeom prst="round2SameRect">
          <a:avLst>
            <a:gd name="adj1" fmla="val 16670"/>
            <a:gd name="adj2" fmla="val 0"/>
          </a:avLst>
        </a:prstGeom>
        <a:solidFill>
          <a:srgbClr val="DC4A2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TB24</a:t>
          </a:r>
        </a:p>
      </dsp:txBody>
      <dsp:txXfrm>
        <a:off x="29835" y="31381"/>
        <a:ext cx="2467810" cy="581225"/>
      </dsp:txXfrm>
    </dsp:sp>
    <dsp:sp modelId="{B4C852DD-1EAE-4117-90B6-AB1E9FA69CCE}">
      <dsp:nvSpPr>
        <dsp:cNvPr id="0" name=""/>
        <dsp:cNvSpPr/>
      </dsp:nvSpPr>
      <dsp:spPr>
        <a:xfrm>
          <a:off x="2751237" y="683931"/>
          <a:ext cx="6746085" cy="68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t>Building 14 services post First Plasma</a:t>
          </a:r>
        </a:p>
      </dsp:txBody>
      <dsp:txXfrm>
        <a:off x="2751237" y="683931"/>
        <a:ext cx="6746085" cy="685191"/>
      </dsp:txXfrm>
    </dsp:sp>
    <dsp:sp modelId="{9969A0FD-8E83-4828-BBD8-619432C91427}">
      <dsp:nvSpPr>
        <dsp:cNvPr id="0" name=""/>
        <dsp:cNvSpPr/>
      </dsp:nvSpPr>
      <dsp:spPr>
        <a:xfrm>
          <a:off x="0" y="683931"/>
          <a:ext cx="2527480" cy="685191"/>
        </a:xfrm>
        <a:prstGeom prst="round2SameRect">
          <a:avLst>
            <a:gd name="adj1" fmla="val 16670"/>
            <a:gd name="adj2" fmla="val 0"/>
          </a:avLst>
        </a:prstGeom>
        <a:solidFill>
          <a:srgbClr val="DC4A2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TB23</a:t>
          </a:r>
          <a:endParaRPr lang="en-US" sz="1600" kern="1200" dirty="0">
            <a:solidFill>
              <a:schemeClr val="bg1"/>
            </a:solidFill>
          </a:endParaRPr>
        </a:p>
      </dsp:txBody>
      <dsp:txXfrm>
        <a:off x="33454" y="717385"/>
        <a:ext cx="2460572" cy="651737"/>
      </dsp:txXfrm>
    </dsp:sp>
    <dsp:sp modelId="{838B3F8D-B8AF-4CC1-A216-A71C76359222}">
      <dsp:nvSpPr>
        <dsp:cNvPr id="0" name=""/>
        <dsp:cNvSpPr/>
      </dsp:nvSpPr>
      <dsp:spPr>
        <a:xfrm>
          <a:off x="2751237" y="1403382"/>
          <a:ext cx="6746085" cy="68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GB" sz="1600" kern="1200" dirty="0"/>
            <a:t>PIC Electrical Diesel Generators, Fuel Tanks and buildings 42, 43, 57, 58</a:t>
          </a:r>
          <a:endParaRPr lang="en-US" sz="1600" kern="1200" dirty="0"/>
        </a:p>
      </dsp:txBody>
      <dsp:txXfrm>
        <a:off x="2751237" y="1403382"/>
        <a:ext cx="6746085" cy="685191"/>
      </dsp:txXfrm>
    </dsp:sp>
    <dsp:sp modelId="{EBBCB302-7D21-44C1-AAE1-03EEE879E97E}">
      <dsp:nvSpPr>
        <dsp:cNvPr id="0" name=""/>
        <dsp:cNvSpPr/>
      </dsp:nvSpPr>
      <dsp:spPr>
        <a:xfrm>
          <a:off x="0" y="1403382"/>
          <a:ext cx="2527480" cy="685191"/>
        </a:xfrm>
        <a:prstGeom prst="round2SameRect">
          <a:avLst>
            <a:gd name="adj1" fmla="val 16670"/>
            <a:gd name="adj2" fmla="val 0"/>
          </a:avLst>
        </a:prstGeom>
        <a:solidFill>
          <a:srgbClr val="DC4A2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TB17</a:t>
          </a:r>
        </a:p>
      </dsp:txBody>
      <dsp:txXfrm>
        <a:off x="33454" y="1436836"/>
        <a:ext cx="2460572" cy="651737"/>
      </dsp:txXfrm>
    </dsp:sp>
    <dsp:sp modelId="{492D4B3F-7E62-4DF5-89A3-337EC8CAAE44}">
      <dsp:nvSpPr>
        <dsp:cNvPr id="0" name=""/>
        <dsp:cNvSpPr/>
      </dsp:nvSpPr>
      <dsp:spPr>
        <a:xfrm>
          <a:off x="2751237" y="2144159"/>
          <a:ext cx="6746085" cy="642538"/>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alibri"/>
              <a:ea typeface="+mn-ea"/>
              <a:cs typeface="+mn-cs"/>
            </a:rPr>
            <a:t>Legal inspection</a:t>
          </a:r>
        </a:p>
      </dsp:txBody>
      <dsp:txXfrm>
        <a:off x="2751237" y="2144159"/>
        <a:ext cx="6746085" cy="642538"/>
      </dsp:txXfrm>
    </dsp:sp>
    <dsp:sp modelId="{C1A15713-2CAA-4BAD-9250-CC2BE0A0B56C}">
      <dsp:nvSpPr>
        <dsp:cNvPr id="0" name=""/>
        <dsp:cNvSpPr/>
      </dsp:nvSpPr>
      <dsp:spPr>
        <a:xfrm>
          <a:off x="0" y="2122833"/>
          <a:ext cx="2527480" cy="685191"/>
        </a:xfrm>
        <a:prstGeom prst="round2SameRect">
          <a:avLst>
            <a:gd name="adj1" fmla="val 16670"/>
            <a:gd name="adj2" fmla="val 0"/>
          </a:avLst>
        </a:prstGeom>
        <a:solidFill>
          <a:srgbClr val="DC4A2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latin typeface="Calibri"/>
              <a:ea typeface="+mn-ea"/>
              <a:cs typeface="+mn-cs"/>
            </a:rPr>
            <a:t>Service Contract</a:t>
          </a:r>
        </a:p>
      </dsp:txBody>
      <dsp:txXfrm>
        <a:off x="33454" y="2156287"/>
        <a:ext cx="2460572" cy="651737"/>
      </dsp:txXfrm>
    </dsp:sp>
    <dsp:sp modelId="{DB2C8584-D05E-4526-8939-8E06647FBC63}">
      <dsp:nvSpPr>
        <dsp:cNvPr id="0" name=""/>
        <dsp:cNvSpPr/>
      </dsp:nvSpPr>
      <dsp:spPr>
        <a:xfrm>
          <a:off x="2736310" y="2842283"/>
          <a:ext cx="6631922" cy="68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alibri"/>
              <a:ea typeface="+mn-ea"/>
              <a:cs typeface="+mn-cs"/>
            </a:rPr>
            <a:t>Definition of new ground spectrum HCF</a:t>
          </a:r>
        </a:p>
      </dsp:txBody>
      <dsp:txXfrm>
        <a:off x="2736310" y="2842283"/>
        <a:ext cx="6631922" cy="685191"/>
      </dsp:txXfrm>
    </dsp:sp>
    <dsp:sp modelId="{D6591E7E-8194-4C23-ACAD-300E68876AA8}">
      <dsp:nvSpPr>
        <dsp:cNvPr id="0" name=""/>
        <dsp:cNvSpPr/>
      </dsp:nvSpPr>
      <dsp:spPr>
        <a:xfrm>
          <a:off x="0" y="2842283"/>
          <a:ext cx="2527480" cy="685191"/>
        </a:xfrm>
        <a:prstGeom prst="round2SameRect">
          <a:avLst>
            <a:gd name="adj1" fmla="val 16670"/>
            <a:gd name="adj2" fmla="val 0"/>
          </a:avLst>
        </a:prstGeom>
        <a:solidFill>
          <a:srgbClr val="DC4A2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FFFFFF"/>
              </a:solidFill>
              <a:latin typeface="Calibri"/>
              <a:ea typeface="+mn-ea"/>
              <a:cs typeface="+mn-cs"/>
            </a:rPr>
            <a:t>Service </a:t>
          </a:r>
          <a:r>
            <a:rPr lang="en-US" sz="1600" kern="1200" dirty="0">
              <a:solidFill>
                <a:srgbClr val="FFFFFF"/>
              </a:solidFill>
              <a:latin typeface="Calibri"/>
              <a:ea typeface="+mn-ea"/>
              <a:cs typeface="+mn-cs"/>
            </a:rPr>
            <a:t>Contract</a:t>
          </a:r>
          <a:endParaRPr lang="en-US" sz="2000"/>
        </a:p>
      </dsp:txBody>
      <dsp:txXfrm>
        <a:off x="33454" y="2875737"/>
        <a:ext cx="2460572" cy="651737"/>
      </dsp:txXfrm>
    </dsp:sp>
    <dsp:sp modelId="{B7FC2BB9-6D3A-4AEE-B7E6-4B8F5B58182E}">
      <dsp:nvSpPr>
        <dsp:cNvPr id="0" name=""/>
        <dsp:cNvSpPr/>
      </dsp:nvSpPr>
      <dsp:spPr>
        <a:xfrm>
          <a:off x="2751237" y="3561734"/>
          <a:ext cx="6746085" cy="68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GB" sz="1600" kern="1200" dirty="0"/>
            <a:t>Construction of Hot Cell (21), </a:t>
          </a:r>
          <a:r>
            <a:rPr lang="en-GB" sz="1600" kern="1200" dirty="0" err="1"/>
            <a:t>Radwaste</a:t>
          </a:r>
          <a:r>
            <a:rPr lang="en-GB" sz="1600" kern="1200" dirty="0"/>
            <a:t> (23) Personal Access Control Building (24) &amp; </a:t>
          </a:r>
          <a:r>
            <a:rPr lang="en-US" sz="1600" kern="1200" dirty="0"/>
            <a:t>Control Building (71) PIC </a:t>
          </a:r>
          <a:r>
            <a:rPr lang="en-GB" sz="1600" kern="1200" dirty="0"/>
            <a:t>Engineering support for Civil Works and </a:t>
          </a:r>
          <a:r>
            <a:rPr lang="en-US" sz="1600" kern="1200" dirty="0"/>
            <a:t>Buildings services</a:t>
          </a:r>
        </a:p>
      </dsp:txBody>
      <dsp:txXfrm>
        <a:off x="2751237" y="3561734"/>
        <a:ext cx="6746085" cy="685191"/>
      </dsp:txXfrm>
    </dsp:sp>
    <dsp:sp modelId="{9975C5D4-6CA5-4287-B294-B235E5B9FE64}">
      <dsp:nvSpPr>
        <dsp:cNvPr id="0" name=""/>
        <dsp:cNvSpPr/>
      </dsp:nvSpPr>
      <dsp:spPr>
        <a:xfrm>
          <a:off x="0" y="3561734"/>
          <a:ext cx="2527480" cy="685191"/>
        </a:xfrm>
        <a:prstGeom prst="round2SameRect">
          <a:avLst>
            <a:gd name="adj1" fmla="val 16670"/>
            <a:gd name="adj2" fmla="val 0"/>
          </a:avLst>
        </a:prstGeom>
        <a:solidFill>
          <a:srgbClr val="DC4A2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Hot Cell Complex</a:t>
          </a:r>
        </a:p>
      </dsp:txBody>
      <dsp:txXfrm>
        <a:off x="33454" y="3595188"/>
        <a:ext cx="2460572" cy="65173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F3367-8529-4C73-AFAF-BB82F8114BC5}" type="datetimeFigureOut">
              <a:rPr lang="en-US" smtClean="0"/>
              <a:pPr/>
              <a:t>08-Apr-24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1EF14-A77B-4F29-8F05-C2C964821A49}" type="slidenum">
              <a:rPr lang="en-US" smtClean="0"/>
              <a:pPr/>
              <a:t>‹#›</a:t>
            </a:fld>
            <a:endParaRPr lang="en-US"/>
          </a:p>
        </p:txBody>
      </p:sp>
    </p:spTree>
    <p:extLst>
      <p:ext uri="{BB962C8B-B14F-4D97-AF65-F5344CB8AC3E}">
        <p14:creationId xmlns:p14="http://schemas.microsoft.com/office/powerpoint/2010/main" val="242900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41EF14-A77B-4F29-8F05-C2C964821A49}" type="slidenum">
              <a:rPr lang="en-US" smtClean="0"/>
              <a:pPr/>
              <a:t>9</a:t>
            </a:fld>
            <a:endParaRPr lang="en-US"/>
          </a:p>
        </p:txBody>
      </p:sp>
    </p:spTree>
    <p:extLst>
      <p:ext uri="{BB962C8B-B14F-4D97-AF65-F5344CB8AC3E}">
        <p14:creationId xmlns:p14="http://schemas.microsoft.com/office/powerpoint/2010/main" val="300954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41EF14-A77B-4F29-8F05-C2C964821A49}" type="slidenum">
              <a:rPr lang="en-US" smtClean="0"/>
              <a:pPr/>
              <a:t>15</a:t>
            </a:fld>
            <a:endParaRPr lang="en-US"/>
          </a:p>
        </p:txBody>
      </p:sp>
    </p:spTree>
    <p:extLst>
      <p:ext uri="{BB962C8B-B14F-4D97-AF65-F5344CB8AC3E}">
        <p14:creationId xmlns:p14="http://schemas.microsoft.com/office/powerpoint/2010/main" val="293764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41EF14-A77B-4F29-8F05-C2C964821A49}"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27380" y="2233337"/>
            <a:ext cx="5043739" cy="1631216"/>
          </a:xfrm>
          <a:custGeom>
            <a:avLst/>
            <a:gdLst>
              <a:gd name="connsiteX0" fmla="*/ 0 w 4248472"/>
              <a:gd name="connsiteY0" fmla="*/ 0 h 1569660"/>
              <a:gd name="connsiteX1" fmla="*/ 4248472 w 4248472"/>
              <a:gd name="connsiteY1" fmla="*/ 0 h 1569660"/>
              <a:gd name="connsiteX2" fmla="*/ 4248472 w 4248472"/>
              <a:gd name="connsiteY2" fmla="*/ 1569660 h 1569660"/>
              <a:gd name="connsiteX3" fmla="*/ 0 w 4248472"/>
              <a:gd name="connsiteY3" fmla="*/ 1569660 h 1569660"/>
              <a:gd name="connsiteX4" fmla="*/ 0 w 4248472"/>
              <a:gd name="connsiteY4" fmla="*/ 0 h 1569660"/>
              <a:gd name="connsiteX0" fmla="*/ 0 w 4248472"/>
              <a:gd name="connsiteY0" fmla="*/ 0 h 1569660"/>
              <a:gd name="connsiteX1" fmla="*/ 4248472 w 4248472"/>
              <a:gd name="connsiteY1" fmla="*/ 0 h 1569660"/>
              <a:gd name="connsiteX2" fmla="*/ 3859005 w 4248472"/>
              <a:gd name="connsiteY2" fmla="*/ 1535793 h 1569660"/>
              <a:gd name="connsiteX3" fmla="*/ 0 w 4248472"/>
              <a:gd name="connsiteY3" fmla="*/ 1569660 h 1569660"/>
              <a:gd name="connsiteX4" fmla="*/ 0 w 4248472"/>
              <a:gd name="connsiteY4" fmla="*/ 0 h 1569660"/>
              <a:gd name="connsiteX0" fmla="*/ 0 w 4333138"/>
              <a:gd name="connsiteY0" fmla="*/ 0 h 1569660"/>
              <a:gd name="connsiteX1" fmla="*/ 4333138 w 4333138"/>
              <a:gd name="connsiteY1" fmla="*/ 25400 h 1569660"/>
              <a:gd name="connsiteX2" fmla="*/ 3859005 w 4333138"/>
              <a:gd name="connsiteY2" fmla="*/ 1535793 h 1569660"/>
              <a:gd name="connsiteX3" fmla="*/ 0 w 4333138"/>
              <a:gd name="connsiteY3" fmla="*/ 1569660 h 1569660"/>
              <a:gd name="connsiteX4" fmla="*/ 0 w 4333138"/>
              <a:gd name="connsiteY4" fmla="*/ 0 h 1569660"/>
              <a:gd name="connsiteX0" fmla="*/ 0 w 4333138"/>
              <a:gd name="connsiteY0" fmla="*/ 0 h 2255459"/>
              <a:gd name="connsiteX1" fmla="*/ 4333138 w 4333138"/>
              <a:gd name="connsiteY1" fmla="*/ 25400 h 2255459"/>
              <a:gd name="connsiteX2" fmla="*/ 3562671 w 4333138"/>
              <a:gd name="connsiteY2" fmla="*/ 2255459 h 2255459"/>
              <a:gd name="connsiteX3" fmla="*/ 0 w 4333138"/>
              <a:gd name="connsiteY3" fmla="*/ 1569660 h 2255459"/>
              <a:gd name="connsiteX4" fmla="*/ 0 w 4333138"/>
              <a:gd name="connsiteY4" fmla="*/ 0 h 2255459"/>
              <a:gd name="connsiteX0" fmla="*/ 0 w 4333138"/>
              <a:gd name="connsiteY0" fmla="*/ 0 h 2255459"/>
              <a:gd name="connsiteX1" fmla="*/ 4333138 w 4333138"/>
              <a:gd name="connsiteY1" fmla="*/ 25400 h 2255459"/>
              <a:gd name="connsiteX2" fmla="*/ 3562671 w 4333138"/>
              <a:gd name="connsiteY2" fmla="*/ 2255459 h 2255459"/>
              <a:gd name="connsiteX3" fmla="*/ 8467 w 4333138"/>
              <a:gd name="connsiteY3" fmla="*/ 2246993 h 2255459"/>
              <a:gd name="connsiteX4" fmla="*/ 0 w 4333138"/>
              <a:gd name="connsiteY4" fmla="*/ 0 h 2255459"/>
              <a:gd name="connsiteX0" fmla="*/ 0 w 4265404"/>
              <a:gd name="connsiteY0" fmla="*/ 0 h 2255459"/>
              <a:gd name="connsiteX1" fmla="*/ 4265404 w 4265404"/>
              <a:gd name="connsiteY1" fmla="*/ 25400 h 2255459"/>
              <a:gd name="connsiteX2" fmla="*/ 3562671 w 4265404"/>
              <a:gd name="connsiteY2" fmla="*/ 2255459 h 2255459"/>
              <a:gd name="connsiteX3" fmla="*/ 8467 w 4265404"/>
              <a:gd name="connsiteY3" fmla="*/ 2246993 h 2255459"/>
              <a:gd name="connsiteX4" fmla="*/ 0 w 4265404"/>
              <a:gd name="connsiteY4" fmla="*/ 0 h 2255459"/>
              <a:gd name="connsiteX0" fmla="*/ 0 w 4265404"/>
              <a:gd name="connsiteY0" fmla="*/ 0 h 2263926"/>
              <a:gd name="connsiteX1" fmla="*/ 4265404 w 4265404"/>
              <a:gd name="connsiteY1" fmla="*/ 25400 h 2263926"/>
              <a:gd name="connsiteX2" fmla="*/ 3494937 w 4265404"/>
              <a:gd name="connsiteY2" fmla="*/ 2263926 h 2263926"/>
              <a:gd name="connsiteX3" fmla="*/ 8467 w 4265404"/>
              <a:gd name="connsiteY3" fmla="*/ 2246993 h 2263926"/>
              <a:gd name="connsiteX4" fmla="*/ 0 w 4265404"/>
              <a:gd name="connsiteY4" fmla="*/ 0 h 2263926"/>
              <a:gd name="connsiteX0" fmla="*/ 0 w 3757404"/>
              <a:gd name="connsiteY0" fmla="*/ 16934 h 2280860"/>
              <a:gd name="connsiteX1" fmla="*/ 3757404 w 3757404"/>
              <a:gd name="connsiteY1" fmla="*/ 0 h 2280860"/>
              <a:gd name="connsiteX2" fmla="*/ 3494937 w 3757404"/>
              <a:gd name="connsiteY2" fmla="*/ 2280860 h 2280860"/>
              <a:gd name="connsiteX3" fmla="*/ 8467 w 3757404"/>
              <a:gd name="connsiteY3" fmla="*/ 2263927 h 2280860"/>
              <a:gd name="connsiteX4" fmla="*/ 0 w 3757404"/>
              <a:gd name="connsiteY4" fmla="*/ 16934 h 2280860"/>
              <a:gd name="connsiteX0" fmla="*/ 0 w 4206138"/>
              <a:gd name="connsiteY0" fmla="*/ 8467 h 2272393"/>
              <a:gd name="connsiteX1" fmla="*/ 4206138 w 4206138"/>
              <a:gd name="connsiteY1" fmla="*/ 0 h 2272393"/>
              <a:gd name="connsiteX2" fmla="*/ 3494937 w 4206138"/>
              <a:gd name="connsiteY2" fmla="*/ 2272393 h 2272393"/>
              <a:gd name="connsiteX3" fmla="*/ 8467 w 4206138"/>
              <a:gd name="connsiteY3" fmla="*/ 2255460 h 2272393"/>
              <a:gd name="connsiteX4" fmla="*/ 0 w 4206138"/>
              <a:gd name="connsiteY4" fmla="*/ 8467 h 2272393"/>
              <a:gd name="connsiteX0" fmla="*/ 0 w 4256938"/>
              <a:gd name="connsiteY0" fmla="*/ 8467 h 2272393"/>
              <a:gd name="connsiteX1" fmla="*/ 4256938 w 4256938"/>
              <a:gd name="connsiteY1" fmla="*/ 0 h 2272393"/>
              <a:gd name="connsiteX2" fmla="*/ 3494937 w 4256938"/>
              <a:gd name="connsiteY2" fmla="*/ 2272393 h 2272393"/>
              <a:gd name="connsiteX3" fmla="*/ 8467 w 4256938"/>
              <a:gd name="connsiteY3" fmla="*/ 2255460 h 2272393"/>
              <a:gd name="connsiteX4" fmla="*/ 0 w 4256938"/>
              <a:gd name="connsiteY4" fmla="*/ 8467 h 2272393"/>
              <a:gd name="connsiteX0" fmla="*/ 0 w 3494937"/>
              <a:gd name="connsiteY0" fmla="*/ 0 h 2263926"/>
              <a:gd name="connsiteX1" fmla="*/ 3274804 w 3494937"/>
              <a:gd name="connsiteY1" fmla="*/ 27425 h 2263926"/>
              <a:gd name="connsiteX2" fmla="*/ 3494937 w 3494937"/>
              <a:gd name="connsiteY2" fmla="*/ 2263926 h 2263926"/>
              <a:gd name="connsiteX3" fmla="*/ 8467 w 3494937"/>
              <a:gd name="connsiteY3" fmla="*/ 2246993 h 2263926"/>
              <a:gd name="connsiteX4" fmla="*/ 0 w 3494937"/>
              <a:gd name="connsiteY4" fmla="*/ 0 h 2263926"/>
              <a:gd name="connsiteX0" fmla="*/ 0 w 3994470"/>
              <a:gd name="connsiteY0" fmla="*/ 0 h 2246993"/>
              <a:gd name="connsiteX1" fmla="*/ 3274804 w 3994470"/>
              <a:gd name="connsiteY1" fmla="*/ 27425 h 2246993"/>
              <a:gd name="connsiteX2" fmla="*/ 3994470 w 3994470"/>
              <a:gd name="connsiteY2" fmla="*/ 2228034 h 2246993"/>
              <a:gd name="connsiteX3" fmla="*/ 8467 w 3994470"/>
              <a:gd name="connsiteY3" fmla="*/ 2246993 h 2246993"/>
              <a:gd name="connsiteX4" fmla="*/ 0 w 3994470"/>
              <a:gd name="connsiteY4" fmla="*/ 0 h 2246993"/>
              <a:gd name="connsiteX0" fmla="*/ 0 w 3994470"/>
              <a:gd name="connsiteY0" fmla="*/ 0 h 2246993"/>
              <a:gd name="connsiteX1" fmla="*/ 3190137 w 3994470"/>
              <a:gd name="connsiteY1" fmla="*/ 9480 h 2246993"/>
              <a:gd name="connsiteX2" fmla="*/ 3994470 w 3994470"/>
              <a:gd name="connsiteY2" fmla="*/ 2228034 h 2246993"/>
              <a:gd name="connsiteX3" fmla="*/ 8467 w 3994470"/>
              <a:gd name="connsiteY3" fmla="*/ 2246993 h 2246993"/>
              <a:gd name="connsiteX4" fmla="*/ 0 w 3994470"/>
              <a:gd name="connsiteY4" fmla="*/ 0 h 2246993"/>
              <a:gd name="connsiteX0" fmla="*/ 0 w 3850537"/>
              <a:gd name="connsiteY0" fmla="*/ 0 h 2246993"/>
              <a:gd name="connsiteX1" fmla="*/ 3190137 w 3850537"/>
              <a:gd name="connsiteY1" fmla="*/ 9480 h 2246993"/>
              <a:gd name="connsiteX2" fmla="*/ 3850537 w 3850537"/>
              <a:gd name="connsiteY2" fmla="*/ 2228034 h 2246993"/>
              <a:gd name="connsiteX3" fmla="*/ 8467 w 3850537"/>
              <a:gd name="connsiteY3" fmla="*/ 2246993 h 2246993"/>
              <a:gd name="connsiteX4" fmla="*/ 0 w 3850537"/>
              <a:gd name="connsiteY4" fmla="*/ 0 h 2246993"/>
              <a:gd name="connsiteX0" fmla="*/ 0 w 3850537"/>
              <a:gd name="connsiteY0" fmla="*/ 0 h 2246993"/>
              <a:gd name="connsiteX1" fmla="*/ 3130871 w 3850537"/>
              <a:gd name="connsiteY1" fmla="*/ 18353 h 2246993"/>
              <a:gd name="connsiteX2" fmla="*/ 3850537 w 3850537"/>
              <a:gd name="connsiteY2" fmla="*/ 2228034 h 2246993"/>
              <a:gd name="connsiteX3" fmla="*/ 8467 w 3850537"/>
              <a:gd name="connsiteY3" fmla="*/ 2246993 h 2246993"/>
              <a:gd name="connsiteX4" fmla="*/ 0 w 3850537"/>
              <a:gd name="connsiteY4" fmla="*/ 0 h 2246993"/>
              <a:gd name="connsiteX0" fmla="*/ 0 w 3850537"/>
              <a:gd name="connsiteY0" fmla="*/ 0 h 2246993"/>
              <a:gd name="connsiteX1" fmla="*/ 3037738 w 3850537"/>
              <a:gd name="connsiteY1" fmla="*/ 18353 h 2246993"/>
              <a:gd name="connsiteX2" fmla="*/ 3850537 w 3850537"/>
              <a:gd name="connsiteY2" fmla="*/ 2228034 h 2246993"/>
              <a:gd name="connsiteX3" fmla="*/ 8467 w 3850537"/>
              <a:gd name="connsiteY3" fmla="*/ 2246993 h 2246993"/>
              <a:gd name="connsiteX4" fmla="*/ 0 w 3850537"/>
              <a:gd name="connsiteY4" fmla="*/ 0 h 2246993"/>
              <a:gd name="connsiteX0" fmla="*/ 0 w 3782804"/>
              <a:gd name="connsiteY0" fmla="*/ 0 h 2246993"/>
              <a:gd name="connsiteX1" fmla="*/ 3037738 w 3782804"/>
              <a:gd name="connsiteY1" fmla="*/ 18353 h 2246993"/>
              <a:gd name="connsiteX2" fmla="*/ 3782804 w 3782804"/>
              <a:gd name="connsiteY2" fmla="*/ 2245781 h 2246993"/>
              <a:gd name="connsiteX3" fmla="*/ 8467 w 3782804"/>
              <a:gd name="connsiteY3" fmla="*/ 2246993 h 2246993"/>
              <a:gd name="connsiteX4" fmla="*/ 0 w 3782804"/>
              <a:gd name="connsiteY4" fmla="*/ 0 h 2246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804" h="2246993">
                <a:moveTo>
                  <a:pt x="0" y="0"/>
                </a:moveTo>
                <a:lnTo>
                  <a:pt x="3037738" y="18353"/>
                </a:lnTo>
                <a:lnTo>
                  <a:pt x="3782804" y="2245781"/>
                </a:lnTo>
                <a:lnTo>
                  <a:pt x="8467" y="2246993"/>
                </a:lnTo>
                <a:cubicBezTo>
                  <a:pt x="5645" y="1497995"/>
                  <a:pt x="2822" y="748998"/>
                  <a:pt x="0" y="0"/>
                </a:cubicBezTo>
                <a:close/>
              </a:path>
            </a:pathLst>
          </a:custGeom>
          <a:ln>
            <a:noFill/>
          </a:ln>
        </p:spPr>
        <p:txBody>
          <a:bodyPr wrap="square" anchor="ctr">
            <a:spAutoFit/>
          </a:bodyPr>
          <a:lstStyle>
            <a:lvl1pPr marL="0" indent="0" algn="l">
              <a:lnSpc>
                <a:spcPts val="4000"/>
              </a:lnSpc>
              <a:spcBef>
                <a:spcPts val="0"/>
              </a:spcBef>
              <a:buNone/>
              <a:defRPr sz="3600" b="1" baseline="0">
                <a:solidFill>
                  <a:srgbClr val="FFC0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style on two lines</a:t>
            </a:r>
          </a:p>
          <a:p>
            <a:r>
              <a:rPr lang="en-US" dirty="0"/>
              <a:t>Or more</a:t>
            </a:r>
          </a:p>
        </p:txBody>
      </p:sp>
      <p:sp>
        <p:nvSpPr>
          <p:cNvPr id="14" name="Text Placeholder 13"/>
          <p:cNvSpPr>
            <a:spLocks noGrp="1"/>
          </p:cNvSpPr>
          <p:nvPr>
            <p:ph type="body" sz="quarter" idx="13" hasCustomPrompt="1"/>
          </p:nvPr>
        </p:nvSpPr>
        <p:spPr>
          <a:xfrm>
            <a:off x="719403" y="4693787"/>
            <a:ext cx="4416061" cy="461665"/>
          </a:xfrm>
        </p:spPr>
        <p:txBody>
          <a:bodyPr wrap="square" anchor="ctr">
            <a:sp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bg1"/>
                </a:solidFill>
                <a:effectLst>
                  <a:outerShdw blurRad="38100" dist="38100" dir="2700000" algn="tl">
                    <a:srgbClr val="000000">
                      <a:alpha val="43137"/>
                    </a:srgbClr>
                  </a:outerShdw>
                </a:effectLst>
                <a:latin typeface="+mj-lt"/>
              </a:defRPr>
            </a:lvl1pPr>
          </a:lstStyle>
          <a:p>
            <a:pPr>
              <a:defRPr/>
            </a:pPr>
            <a:r>
              <a:rPr lang="en-GB" dirty="0">
                <a:ea typeface="+mn-ea"/>
              </a:rPr>
              <a:t>Subtitle or author’s name </a:t>
            </a:r>
          </a:p>
        </p:txBody>
      </p:sp>
      <p:sp>
        <p:nvSpPr>
          <p:cNvPr id="5" name="Text Placeholder 4"/>
          <p:cNvSpPr>
            <a:spLocks noGrp="1"/>
          </p:cNvSpPr>
          <p:nvPr>
            <p:ph type="body" sz="quarter" idx="14" hasCustomPrompt="1"/>
          </p:nvPr>
        </p:nvSpPr>
        <p:spPr>
          <a:xfrm>
            <a:off x="719403" y="5661249"/>
            <a:ext cx="3551767" cy="504825"/>
          </a:xfrm>
        </p:spPr>
        <p:txBody>
          <a:bodyPr/>
          <a:lstStyle>
            <a:lvl1pPr>
              <a:defRPr b="1">
                <a:solidFill>
                  <a:srgbClr val="FFC000"/>
                </a:solidFill>
                <a:latin typeface="+mj-lt"/>
              </a:defRPr>
            </a:lvl1pPr>
          </a:lstStyle>
          <a:p>
            <a:pPr lvl="0"/>
            <a:r>
              <a:rPr lang="en-US" dirty="0"/>
              <a:t>Date</a:t>
            </a:r>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Buildings Construction - Procurement Strategy – Q4 2023 update</a:t>
            </a:r>
            <a:endParaRPr lang="en-US" dirty="0"/>
          </a:p>
        </p:txBody>
      </p:sp>
      <p:sp>
        <p:nvSpPr>
          <p:cNvPr id="6" name="Slide Number Placeholder 5"/>
          <p:cNvSpPr>
            <a:spLocks noGrp="1"/>
          </p:cNvSpPr>
          <p:nvPr>
            <p:ph type="sldNum" sz="quarter" idx="12"/>
          </p:nvPr>
        </p:nvSpPr>
        <p:spPr/>
        <p:txBody>
          <a:bodyPr/>
          <a:lstStyle/>
          <a:p>
            <a:fld id="{0B55C215-7F9A-4AB7-8398-183B47447BCF}" type="slidenum">
              <a:rPr lang="en-US" smtClean="0"/>
              <a:pPr/>
              <a:t>‹#›</a:t>
            </a:fld>
            <a:endParaRPr lang="en-US"/>
          </a:p>
        </p:txBody>
      </p:sp>
      <p:sp>
        <p:nvSpPr>
          <p:cNvPr id="7" name="Title 6"/>
          <p:cNvSpPr>
            <a:spLocks noGrp="1"/>
          </p:cNvSpPr>
          <p:nvPr>
            <p:ph type="title"/>
          </p:nvPr>
        </p:nvSpPr>
        <p:spPr/>
        <p:txBody>
          <a:bodyPr/>
          <a:lstStyle>
            <a:lvl1pPr>
              <a:defRPr>
                <a:solidFill>
                  <a:schemeClr val="bg2"/>
                </a:solidFill>
                <a:effectLst>
                  <a:outerShdw blurRad="76200" algn="ctr" rotWithShape="0">
                    <a:prstClr val="black">
                      <a:alpha val="52000"/>
                    </a:prstClr>
                  </a:outerShdw>
                </a:effectLst>
              </a:defRPr>
            </a:lvl1pPr>
          </a:lstStyle>
          <a:p>
            <a:r>
              <a:rPr lang="en-US" dirty="0"/>
              <a:t>Click to edit Master title style</a:t>
            </a:r>
          </a:p>
        </p:txBody>
      </p:sp>
      <p:sp>
        <p:nvSpPr>
          <p:cNvPr id="9" name="Text Placeholder 8"/>
          <p:cNvSpPr>
            <a:spLocks noGrp="1"/>
          </p:cNvSpPr>
          <p:nvPr>
            <p:ph type="body" sz="quarter" idx="13"/>
          </p:nvPr>
        </p:nvSpPr>
        <p:spPr>
          <a:xfrm>
            <a:off x="431801" y="1916832"/>
            <a:ext cx="11233151" cy="4249018"/>
          </a:xfrm>
        </p:spPr>
        <p:txBody>
          <a:bodyPr>
            <a:normAutofit/>
          </a:bodyPr>
          <a:lstStyle>
            <a:lvl1pPr indent="-180000">
              <a:buFont typeface="Arial" pitchFamily="34" charset="0"/>
              <a:buNone/>
              <a:defRPr sz="1600" b="0">
                <a:solidFill>
                  <a:schemeClr val="tx1">
                    <a:lumMod val="75000"/>
                    <a:lumOff val="25000"/>
                  </a:schemeClr>
                </a:solidFill>
                <a:latin typeface="+mj-lt"/>
              </a:defRPr>
            </a:lvl1pPr>
            <a:lvl2pPr>
              <a:buFont typeface="Arial" pitchFamily="34" charset="0"/>
              <a:buChar char="•"/>
              <a:defRPr sz="1600">
                <a:solidFill>
                  <a:schemeClr val="tx1">
                    <a:lumMod val="75000"/>
                    <a:lumOff val="25000"/>
                  </a:schemeClr>
                </a:solidFill>
                <a:latin typeface="+mj-lt"/>
              </a:defRPr>
            </a:lvl2pPr>
            <a:lvl3pPr>
              <a:buFont typeface="Arial" pitchFamily="34" charset="0"/>
              <a:buChar char="•"/>
              <a:defRPr sz="1600">
                <a:solidFill>
                  <a:schemeClr val="tx1">
                    <a:lumMod val="75000"/>
                    <a:lumOff val="25000"/>
                  </a:schemeClr>
                </a:solidFill>
                <a:latin typeface="+mj-lt"/>
              </a:defRPr>
            </a:lvl3pPr>
            <a:lvl4pPr>
              <a:buFont typeface="Arial" pitchFamily="34" charset="0"/>
              <a:buChar char="•"/>
              <a:defRPr sz="1600">
                <a:solidFill>
                  <a:schemeClr val="tx1">
                    <a:lumMod val="75000"/>
                    <a:lumOff val="25000"/>
                  </a:schemeClr>
                </a:solidFill>
                <a:latin typeface="+mj-lt"/>
              </a:defRPr>
            </a:lvl4pPr>
            <a:lvl5pPr>
              <a:buFont typeface="Arial" pitchFamily="34" charset="0"/>
              <a:buChar char="•"/>
              <a:defRPr sz="1600">
                <a:solidFill>
                  <a:schemeClr val="tx1">
                    <a:lumMod val="75000"/>
                    <a:lumOff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4"/>
          </p:nvPr>
        </p:nvSpPr>
        <p:spPr>
          <a:xfrm>
            <a:off x="431801" y="1268289"/>
            <a:ext cx="11233151" cy="446276"/>
          </a:xfrm>
          <a:ln w="6350">
            <a:noFill/>
          </a:ln>
        </p:spPr>
        <p:txBody>
          <a:bodyPr>
            <a:spAutoFit/>
          </a:bodyPr>
          <a:lstStyle>
            <a:lvl1pPr marL="0" indent="0">
              <a:defRPr sz="2300" b="1">
                <a:solidFill>
                  <a:schemeClr val="tx2"/>
                </a:solidFill>
                <a:latin typeface="+mj-lt"/>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7"/>
          <p:cNvSpPr/>
          <p:nvPr userDrawn="1"/>
        </p:nvSpPr>
        <p:spPr>
          <a:xfrm>
            <a:off x="0" y="908720"/>
            <a:ext cx="12192000" cy="5616624"/>
          </a:xfrm>
          <a:prstGeom prst="rect">
            <a:avLst/>
          </a:prstGeom>
          <a:gradFill>
            <a:gsLst>
              <a:gs pos="0">
                <a:schemeClr val="bg1"/>
              </a:gs>
              <a:gs pos="51000">
                <a:srgbClr val="E8E8E8"/>
              </a:gs>
              <a:gs pos="100000">
                <a:schemeClr val="bg1"/>
              </a:gs>
            </a:gsLst>
          </a:gra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latin typeface="+mj-lt"/>
            </a:endParaRP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GB"/>
              <a:t>Buildings Construction - Procurement Strategy – Q4 2023 update</a:t>
            </a:r>
            <a:endParaRPr lang="en-US" dirty="0"/>
          </a:p>
        </p:txBody>
      </p:sp>
      <p:sp>
        <p:nvSpPr>
          <p:cNvPr id="4" name="Slide Number Placeholder 3"/>
          <p:cNvSpPr>
            <a:spLocks noGrp="1"/>
          </p:cNvSpPr>
          <p:nvPr>
            <p:ph type="sldNum" sz="quarter" idx="11"/>
          </p:nvPr>
        </p:nvSpPr>
        <p:spPr/>
        <p:txBody>
          <a:bodyPr/>
          <a:lstStyle/>
          <a:p>
            <a:fld id="{0B55C215-7F9A-4AB7-8398-183B47447BCF}" type="slidenum">
              <a:rPr lang="en-US" smtClean="0"/>
              <a:pPr/>
              <a:t>‹#›</a:t>
            </a:fld>
            <a:endParaRPr lang="en-US" dirty="0"/>
          </a:p>
        </p:txBody>
      </p:sp>
      <p:sp>
        <p:nvSpPr>
          <p:cNvPr id="12" name="Text Placeholder 11"/>
          <p:cNvSpPr>
            <a:spLocks noGrp="1"/>
          </p:cNvSpPr>
          <p:nvPr>
            <p:ph type="body" sz="quarter" idx="13" hasCustomPrompt="1"/>
          </p:nvPr>
        </p:nvSpPr>
        <p:spPr>
          <a:xfrm>
            <a:off x="912285" y="3356794"/>
            <a:ext cx="10272183" cy="576263"/>
          </a:xfrm>
        </p:spPr>
        <p:txBody>
          <a:bodyPr/>
          <a:lstStyle>
            <a:lvl1pPr marL="0" marR="0" indent="0" algn="ctr" defTabSz="914400" rtl="0" eaLnBrk="1" fontAlgn="auto" latinLnBrk="0" hangingPunct="1">
              <a:lnSpc>
                <a:spcPts val="2800"/>
              </a:lnSpc>
              <a:spcBef>
                <a:spcPct val="0"/>
              </a:spcBef>
              <a:spcAft>
                <a:spcPts val="0"/>
              </a:spcAft>
              <a:buClrTx/>
              <a:buSzTx/>
              <a:buFontTx/>
              <a:buNone/>
              <a:tabLst/>
              <a:defRPr kumimoji="0" lang="en-US" sz="3600" b="1" i="0" u="none" strike="noStrike" kern="1200" cap="none" spc="0" normalizeH="0" baseline="0" noProof="0">
                <a:ln w="1905">
                  <a:noFill/>
                </a:ln>
                <a:gradFill>
                  <a:gsLst>
                    <a:gs pos="0">
                      <a:schemeClr val="accent5">
                        <a:lumMod val="75000"/>
                      </a:schemeClr>
                    </a:gs>
                    <a:gs pos="78000">
                      <a:schemeClr val="accent4">
                        <a:lumMod val="75000"/>
                      </a:schemeClr>
                    </a:gs>
                  </a:gsLst>
                  <a:lin ang="5400000"/>
                </a:gradFill>
                <a:effectLst/>
                <a:uLnTx/>
                <a:uFillTx/>
                <a:latin typeface="Arial" pitchFamily="34" charset="0"/>
                <a:cs typeface="Arial" pitchFamily="34" charset="0"/>
              </a:defRPr>
            </a:lvl1pPr>
            <a:lvl2pPr>
              <a:defRPr sz="3600"/>
            </a:lvl2pPr>
            <a:lvl3pPr>
              <a:defRPr sz="3600"/>
            </a:lvl3pPr>
            <a:lvl4pPr>
              <a:defRPr sz="3600"/>
            </a:lvl4pPr>
            <a:lvl5pPr>
              <a:defRPr sz="3600"/>
            </a:lvl5p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0" lang="en-US" sz="3500" b="1" i="0" u="none" strike="noStrike" kern="1200" cap="none" spc="0" normalizeH="0" baseline="0" noProof="0" dirty="0">
                <a:ln w="1905">
                  <a:noFill/>
                </a:ln>
                <a:gradFill>
                  <a:gsLst>
                    <a:gs pos="0">
                      <a:schemeClr val="accent5">
                        <a:lumMod val="75000"/>
                      </a:schemeClr>
                    </a:gs>
                    <a:gs pos="82000">
                      <a:schemeClr val="accent4">
                        <a:lumMod val="75000"/>
                      </a:schemeClr>
                    </a:gs>
                  </a:gsLst>
                  <a:lin ang="5400000"/>
                </a:gradFill>
                <a:effectLst/>
                <a:uLnTx/>
                <a:uFillTx/>
                <a:latin typeface="Arial" pitchFamily="34" charset="0"/>
                <a:ea typeface="+mj-ea"/>
                <a:cs typeface="Arial" pitchFamily="34" charset="0"/>
              </a:rPr>
              <a:t>Click</a:t>
            </a:r>
            <a:r>
              <a:rPr kumimoji="0" lang="en-US" sz="3500" b="1" i="0" u="none" strike="noStrike" kern="1200" cap="none" spc="0" normalizeH="0" baseline="0" noProof="0" dirty="0">
                <a:ln w="1905">
                  <a:noFill/>
                </a:ln>
                <a:gradFill>
                  <a:gsLst>
                    <a:gs pos="0">
                      <a:schemeClr val="accent5">
                        <a:lumMod val="75000"/>
                      </a:schemeClr>
                    </a:gs>
                    <a:gs pos="78000">
                      <a:schemeClr val="accent3">
                        <a:lumMod val="75000"/>
                      </a:schemeClr>
                    </a:gs>
                  </a:gsLst>
                  <a:lin ang="5400000"/>
                </a:gradFill>
                <a:effectLst/>
                <a:uLnTx/>
                <a:uFillTx/>
                <a:latin typeface="Arial" pitchFamily="34" charset="0"/>
                <a:ea typeface="+mj-ea"/>
                <a:cs typeface="Arial" pitchFamily="34" charset="0"/>
              </a:rPr>
              <a:t> </a:t>
            </a:r>
            <a:r>
              <a:rPr kumimoji="0" lang="en-US" sz="3500" b="1" i="0" u="none" strike="noStrike" kern="1200" cap="none" spc="0" normalizeH="0" baseline="0" noProof="0" dirty="0">
                <a:ln w="1905">
                  <a:noFill/>
                </a:ln>
                <a:gradFill>
                  <a:gsLst>
                    <a:gs pos="0">
                      <a:schemeClr val="accent5">
                        <a:lumMod val="75000"/>
                      </a:schemeClr>
                    </a:gs>
                    <a:gs pos="78000">
                      <a:schemeClr val="accent4">
                        <a:lumMod val="75000"/>
                      </a:schemeClr>
                    </a:gs>
                  </a:gsLst>
                  <a:lin ang="5400000"/>
                </a:gradFill>
                <a:effectLst/>
                <a:uLnTx/>
                <a:uFillTx/>
                <a:latin typeface="Arial" pitchFamily="34" charset="0"/>
                <a:ea typeface="+mj-ea"/>
                <a:cs typeface="Arial" pitchFamily="34" charset="0"/>
              </a:rPr>
              <a:t>to edit Master</a:t>
            </a:r>
            <a:r>
              <a:rPr kumimoji="0" lang="en-US" sz="3500" b="1" i="0" u="none" strike="noStrike" kern="1200" cap="none" spc="0" normalizeH="0" baseline="0" noProof="0" dirty="0">
                <a:ln w="1905">
                  <a:noFill/>
                </a:ln>
                <a:gradFill>
                  <a:gsLst>
                    <a:gs pos="0">
                      <a:schemeClr val="accent5">
                        <a:lumMod val="75000"/>
                      </a:schemeClr>
                    </a:gs>
                    <a:gs pos="78000">
                      <a:schemeClr val="accent3">
                        <a:lumMod val="75000"/>
                      </a:schemeClr>
                    </a:gs>
                  </a:gsLst>
                  <a:lin ang="5400000"/>
                </a:gradFill>
                <a:effectLst/>
                <a:uLnTx/>
                <a:uFillTx/>
                <a:latin typeface="Arial" pitchFamily="34" charset="0"/>
                <a:ea typeface="+mj-ea"/>
                <a:cs typeface="Arial" pitchFamily="34" charset="0"/>
              </a:rPr>
              <a:t> </a:t>
            </a:r>
            <a:r>
              <a:rPr kumimoji="0" lang="en-US" sz="3500" b="1" i="0" u="none" strike="noStrike" kern="1200" cap="none" spc="0" normalizeH="0" baseline="0" noProof="0" dirty="0">
                <a:ln w="1905">
                  <a:noFill/>
                </a:ln>
                <a:gradFill>
                  <a:gsLst>
                    <a:gs pos="0">
                      <a:schemeClr val="accent5">
                        <a:lumMod val="75000"/>
                      </a:schemeClr>
                    </a:gs>
                    <a:gs pos="80000">
                      <a:schemeClr val="accent4">
                        <a:lumMod val="75000"/>
                      </a:schemeClr>
                    </a:gs>
                  </a:gsLst>
                  <a:lin ang="5400000"/>
                </a:gradFill>
                <a:effectLst/>
                <a:uLnTx/>
                <a:uFillTx/>
                <a:latin typeface="Arial" pitchFamily="34" charset="0"/>
                <a:ea typeface="+mj-ea"/>
                <a:cs typeface="Arial" pitchFamily="34" charset="0"/>
              </a:rPr>
              <a:t>title</a:t>
            </a:r>
            <a:r>
              <a:rPr kumimoji="0" lang="en-US" sz="3500" b="1" i="0" u="none" strike="noStrike" kern="1200" cap="none" spc="0" normalizeH="0" baseline="0" noProof="0" dirty="0">
                <a:ln w="1905">
                  <a:noFill/>
                </a:ln>
                <a:gradFill>
                  <a:gsLst>
                    <a:gs pos="0">
                      <a:schemeClr val="accent5">
                        <a:lumMod val="75000"/>
                      </a:schemeClr>
                    </a:gs>
                    <a:gs pos="78000">
                      <a:schemeClr val="accent3">
                        <a:lumMod val="75000"/>
                      </a:schemeClr>
                    </a:gs>
                  </a:gsLst>
                  <a:lin ang="5400000"/>
                </a:gradFill>
                <a:effectLst/>
                <a:uLnTx/>
                <a:uFillTx/>
                <a:latin typeface="Arial" pitchFamily="34" charset="0"/>
                <a:ea typeface="+mj-ea"/>
                <a:cs typeface="Arial" pitchFamily="34" charset="0"/>
              </a:rPr>
              <a:t> </a:t>
            </a:r>
            <a:r>
              <a:rPr kumimoji="0" lang="en-US" sz="3500" b="1" i="0" u="none" strike="noStrike" kern="1200" cap="none" spc="0" normalizeH="0" baseline="0" noProof="0" dirty="0">
                <a:ln w="1905">
                  <a:noFill/>
                </a:ln>
                <a:gradFill>
                  <a:gsLst>
                    <a:gs pos="0">
                      <a:schemeClr val="accent5">
                        <a:lumMod val="75000"/>
                      </a:schemeClr>
                    </a:gs>
                    <a:gs pos="78000">
                      <a:schemeClr val="accent4">
                        <a:lumMod val="75000"/>
                      </a:schemeClr>
                    </a:gs>
                  </a:gsLst>
                  <a:lin ang="5400000"/>
                </a:gradFill>
                <a:effectLst/>
                <a:uLnTx/>
                <a:uFillTx/>
                <a:latin typeface="Arial" pitchFamily="34" charset="0"/>
                <a:ea typeface="+mj-ea"/>
                <a:cs typeface="Arial" pitchFamily="34" charset="0"/>
              </a:rPr>
              <a:t>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column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Buildings Construction - Procurement Strategy – Q4 2023 update</a:t>
            </a:r>
            <a:endParaRPr lang="en-US" dirty="0"/>
          </a:p>
        </p:txBody>
      </p:sp>
      <p:sp>
        <p:nvSpPr>
          <p:cNvPr id="6" name="Slide Number Placeholder 5"/>
          <p:cNvSpPr>
            <a:spLocks noGrp="1"/>
          </p:cNvSpPr>
          <p:nvPr>
            <p:ph type="sldNum" sz="quarter" idx="12"/>
          </p:nvPr>
        </p:nvSpPr>
        <p:spPr/>
        <p:txBody>
          <a:bodyPr/>
          <a:lstStyle/>
          <a:p>
            <a:fld id="{0B55C215-7F9A-4AB7-8398-183B47447BCF}" type="slidenum">
              <a:rPr lang="en-US" smtClean="0"/>
              <a:pPr/>
              <a:t>‹#›</a:t>
            </a:fld>
            <a:endParaRPr lang="en-US" dirty="0"/>
          </a:p>
        </p:txBody>
      </p:sp>
      <p:sp>
        <p:nvSpPr>
          <p:cNvPr id="7" name="Title Placeholder 1"/>
          <p:cNvSpPr>
            <a:spLocks noGrp="1"/>
          </p:cNvSpPr>
          <p:nvPr>
            <p:ph type="title"/>
          </p:nvPr>
        </p:nvSpPr>
        <p:spPr>
          <a:xfrm>
            <a:off x="431371" y="250969"/>
            <a:ext cx="8448939" cy="451406"/>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9" name="Text Placeholder 8"/>
          <p:cNvSpPr>
            <a:spLocks noGrp="1"/>
          </p:cNvSpPr>
          <p:nvPr>
            <p:ph type="body" sz="quarter" idx="13"/>
          </p:nvPr>
        </p:nvSpPr>
        <p:spPr>
          <a:xfrm>
            <a:off x="431371" y="1268289"/>
            <a:ext cx="11233580" cy="446276"/>
          </a:xfrm>
        </p:spPr>
        <p:txBody>
          <a:bodyPr>
            <a:spAutoFit/>
          </a:bodyPr>
          <a:lstStyle>
            <a:lvl1pPr>
              <a:defRPr sz="2300" b="1">
                <a:solidFill>
                  <a:schemeClr val="tx2"/>
                </a:solidFill>
                <a:latin typeface="+mj-lt"/>
              </a:defRPr>
            </a:lvl1pPr>
          </a:lstStyle>
          <a:p>
            <a:pPr lvl="0"/>
            <a:r>
              <a:rPr lang="en-US"/>
              <a:t>Click to edit Master text styles</a:t>
            </a:r>
          </a:p>
        </p:txBody>
      </p:sp>
      <p:sp>
        <p:nvSpPr>
          <p:cNvPr id="11" name="Content Placeholder 10"/>
          <p:cNvSpPr>
            <a:spLocks noGrp="1"/>
          </p:cNvSpPr>
          <p:nvPr>
            <p:ph sz="quarter" idx="15"/>
          </p:nvPr>
        </p:nvSpPr>
        <p:spPr>
          <a:xfrm>
            <a:off x="431635" y="1916113"/>
            <a:ext cx="5376333" cy="1528624"/>
          </a:xfrm>
        </p:spPr>
        <p:txBody>
          <a:bodyPr>
            <a:spAutoFit/>
          </a:bodyPr>
          <a:lstStyle>
            <a:lvl1pPr marL="0" indent="-201600">
              <a:buFont typeface="Arial" pitchFamily="34" charse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0"/>
          <p:cNvSpPr>
            <a:spLocks noGrp="1"/>
          </p:cNvSpPr>
          <p:nvPr>
            <p:ph sz="quarter" idx="16"/>
          </p:nvPr>
        </p:nvSpPr>
        <p:spPr>
          <a:xfrm>
            <a:off x="6288022" y="1916832"/>
            <a:ext cx="5376333" cy="1528624"/>
          </a:xfrm>
        </p:spPr>
        <p:txBody>
          <a:bodyPr>
            <a:sp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caption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Buildings Construction - Procurement Strategy – Q4 2023 update</a:t>
            </a:r>
            <a:endParaRPr lang="en-US" dirty="0"/>
          </a:p>
        </p:txBody>
      </p:sp>
      <p:sp>
        <p:nvSpPr>
          <p:cNvPr id="6" name="Slide Number Placeholder 5"/>
          <p:cNvSpPr>
            <a:spLocks noGrp="1"/>
          </p:cNvSpPr>
          <p:nvPr>
            <p:ph type="sldNum" sz="quarter" idx="12"/>
          </p:nvPr>
        </p:nvSpPr>
        <p:spPr/>
        <p:txBody>
          <a:bodyPr/>
          <a:lstStyle/>
          <a:p>
            <a:fld id="{0B55C215-7F9A-4AB7-8398-183B47447BCF}" type="slidenum">
              <a:rPr lang="en-US" smtClean="0"/>
              <a:pPr/>
              <a:t>‹#›</a:t>
            </a:fld>
            <a:endParaRPr lang="en-US" dirty="0"/>
          </a:p>
        </p:txBody>
      </p:sp>
      <p:sp>
        <p:nvSpPr>
          <p:cNvPr id="7" name="Title Placeholder 1"/>
          <p:cNvSpPr>
            <a:spLocks noGrp="1"/>
          </p:cNvSpPr>
          <p:nvPr>
            <p:ph type="title"/>
          </p:nvPr>
        </p:nvSpPr>
        <p:spPr>
          <a:xfrm>
            <a:off x="431371" y="250969"/>
            <a:ext cx="8448939" cy="451406"/>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9" name="Text Placeholder 8"/>
          <p:cNvSpPr>
            <a:spLocks noGrp="1"/>
          </p:cNvSpPr>
          <p:nvPr>
            <p:ph type="body" sz="quarter" idx="13"/>
          </p:nvPr>
        </p:nvSpPr>
        <p:spPr>
          <a:xfrm>
            <a:off x="431801" y="1268289"/>
            <a:ext cx="11233151" cy="446276"/>
          </a:xfrm>
        </p:spPr>
        <p:txBody>
          <a:bodyPr>
            <a:spAutoFit/>
          </a:bodyPr>
          <a:lstStyle>
            <a:lvl1pPr>
              <a:defRPr sz="2300" b="1">
                <a:solidFill>
                  <a:schemeClr val="tx2"/>
                </a:solidFill>
                <a:latin typeface="+mj-lt"/>
              </a:defRPr>
            </a:lvl1pPr>
          </a:lstStyle>
          <a:p>
            <a:pPr lvl="0"/>
            <a:r>
              <a:rPr lang="en-US"/>
              <a:t>Click to edit Master text styles</a:t>
            </a:r>
          </a:p>
        </p:txBody>
      </p:sp>
      <p:sp>
        <p:nvSpPr>
          <p:cNvPr id="12" name="Text Placeholder 11"/>
          <p:cNvSpPr>
            <a:spLocks noGrp="1"/>
          </p:cNvSpPr>
          <p:nvPr>
            <p:ph type="body" sz="quarter" idx="15" hasCustomPrompt="1"/>
          </p:nvPr>
        </p:nvSpPr>
        <p:spPr>
          <a:xfrm>
            <a:off x="6288617" y="5792634"/>
            <a:ext cx="5376000" cy="307777"/>
          </a:xfrm>
        </p:spPr>
        <p:txBody>
          <a:bodyPr wrap="square" anchor="t">
            <a:spAutoFit/>
          </a:bodyPr>
          <a:lstStyle>
            <a:lvl1pPr>
              <a:defRPr sz="1400" i="1">
                <a:solidFill>
                  <a:schemeClr val="accent2">
                    <a:lumMod val="50000"/>
                  </a:schemeClr>
                </a:solidFill>
              </a:defRPr>
            </a:lvl1pPr>
            <a:lvl2pPr algn="l">
              <a:buNone/>
              <a:defRPr sz="1800" baseline="0"/>
            </a:lvl2pPr>
          </a:lstStyle>
          <a:p>
            <a:pPr lvl="0"/>
            <a:r>
              <a:rPr lang="en-GB" dirty="0"/>
              <a:t>Caption text</a:t>
            </a:r>
            <a:endParaRPr lang="en-US" dirty="0"/>
          </a:p>
        </p:txBody>
      </p:sp>
      <p:sp>
        <p:nvSpPr>
          <p:cNvPr id="13" name="Content Placeholder 10"/>
          <p:cNvSpPr>
            <a:spLocks noGrp="1"/>
          </p:cNvSpPr>
          <p:nvPr>
            <p:ph sz="quarter" idx="16"/>
          </p:nvPr>
        </p:nvSpPr>
        <p:spPr>
          <a:xfrm>
            <a:off x="431635" y="1916113"/>
            <a:ext cx="5376333" cy="1528624"/>
          </a:xfrm>
        </p:spPr>
        <p:txBody>
          <a:bodyPr>
            <a:spAutoFit/>
          </a:bodyPr>
          <a:lstStyle>
            <a:lvl1pPr indent="-180000">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7"/>
          </p:nvPr>
        </p:nvSpPr>
        <p:spPr>
          <a:xfrm>
            <a:off x="6288022" y="1916833"/>
            <a:ext cx="5376333" cy="1528624"/>
          </a:xfrm>
        </p:spPr>
        <p:txBody>
          <a:bodyPr>
            <a:spAutoFit/>
          </a:bodyPr>
          <a:lstStyle>
            <a:lvl1pPr indent="-180000">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p:cNvSpPr>
            <a:spLocks noGrp="1"/>
          </p:cNvSpPr>
          <p:nvPr>
            <p:ph type="body" sz="quarter" idx="18" hasCustomPrompt="1"/>
          </p:nvPr>
        </p:nvSpPr>
        <p:spPr>
          <a:xfrm>
            <a:off x="431371" y="5805265"/>
            <a:ext cx="5376000" cy="307777"/>
          </a:xfrm>
        </p:spPr>
        <p:txBody>
          <a:bodyPr wrap="square" anchor="t">
            <a:spAutoFit/>
          </a:bodyPr>
          <a:lstStyle>
            <a:lvl1pPr>
              <a:defRPr sz="1400" i="1">
                <a:solidFill>
                  <a:schemeClr val="accent2">
                    <a:lumMod val="50000"/>
                  </a:schemeClr>
                </a:solidFill>
              </a:defRPr>
            </a:lvl1pPr>
            <a:lvl2pPr algn="l">
              <a:buNone/>
              <a:defRPr sz="1800" baseline="0"/>
            </a:lvl2pPr>
          </a:lstStyle>
          <a:p>
            <a:pPr lvl="0"/>
            <a:r>
              <a:rPr lang="en-GB" dirty="0"/>
              <a:t>Caption text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0" y="0"/>
            <a:ext cx="12192000" cy="6525344"/>
          </a:xfrm>
        </p:spPr>
        <p:txBody>
          <a:bodyPr/>
          <a:lstStyle>
            <a:lvl1pPr indent="-180000">
              <a:defRPr/>
            </a:lvl1pPr>
          </a:lstStyle>
          <a:p>
            <a:pPr lvl="0"/>
            <a:r>
              <a:rPr lang="en-US" dirty="0"/>
              <a:t>Click to edit Master text styles</a:t>
            </a:r>
          </a:p>
        </p:txBody>
      </p:sp>
      <p:sp>
        <p:nvSpPr>
          <p:cNvPr id="9" name="Text Placeholder 8"/>
          <p:cNvSpPr>
            <a:spLocks noGrp="1"/>
          </p:cNvSpPr>
          <p:nvPr>
            <p:ph type="body" sz="quarter" idx="11" hasCustomPrompt="1"/>
          </p:nvPr>
        </p:nvSpPr>
        <p:spPr>
          <a:xfrm>
            <a:off x="0" y="6516052"/>
            <a:ext cx="12192000" cy="369332"/>
          </a:xfrm>
          <a:solidFill>
            <a:schemeClr val="tx2"/>
          </a:solidFill>
        </p:spPr>
        <p:txBody>
          <a:bodyPr wrap="square">
            <a:spAutoFit/>
          </a:bodyPr>
          <a:lstStyle>
            <a:lvl1pPr>
              <a:defRPr sz="1800">
                <a:solidFill>
                  <a:schemeClr val="bg2"/>
                </a:solidFill>
              </a:defRPr>
            </a:lvl1pPr>
            <a:lvl2pPr>
              <a:buNone/>
              <a:defRPr>
                <a:solidFill>
                  <a:schemeClr val="bg2"/>
                </a:solidFill>
              </a:defRPr>
            </a:lvl2pPr>
          </a:lstStyle>
          <a:p>
            <a:pPr lvl="1"/>
            <a:r>
              <a:rPr lang="en-GB" dirty="0"/>
              <a:t>Caption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t>Buildings Construction - Procurement Strategy – Q4 2023 update</a:t>
            </a:r>
            <a:endParaRPr lang="en-US" dirty="0"/>
          </a:p>
        </p:txBody>
      </p:sp>
      <p:sp>
        <p:nvSpPr>
          <p:cNvPr id="4" name="Slide Number Placeholder 3"/>
          <p:cNvSpPr>
            <a:spLocks noGrp="1"/>
          </p:cNvSpPr>
          <p:nvPr>
            <p:ph type="sldNum" sz="quarter" idx="12"/>
          </p:nvPr>
        </p:nvSpPr>
        <p:spPr/>
        <p:txBody>
          <a:bodyPr/>
          <a:lstStyle/>
          <a:p>
            <a:fld id="{0B55C215-7F9A-4AB7-8398-183B47447BCF}" type="slidenum">
              <a:rPr lang="en-US" smtClean="0"/>
              <a:pPr/>
              <a:t>‹#›</a:t>
            </a:fld>
            <a:endParaRPr lang="en-US"/>
          </a:p>
        </p:txBody>
      </p:sp>
      <p:sp>
        <p:nvSpPr>
          <p:cNvPr id="5" name="Title Placeholder 1"/>
          <p:cNvSpPr>
            <a:spLocks noGrp="1"/>
          </p:cNvSpPr>
          <p:nvPr>
            <p:ph type="title"/>
          </p:nvPr>
        </p:nvSpPr>
        <p:spPr>
          <a:xfrm>
            <a:off x="431371" y="250969"/>
            <a:ext cx="8448939" cy="451406"/>
          </a:xfrm>
          <a:prstGeom prst="rect">
            <a:avLst/>
          </a:prstGeom>
        </p:spPr>
        <p:txBody>
          <a:bodyPr vert="horz" lIns="91440" tIns="45720" rIns="91440" bIns="45720" rtlCol="0" anchor="ctr">
            <a:spAutoFit/>
          </a:bodyPr>
          <a:lstStyle>
            <a:lvl1pPr>
              <a:defRPr>
                <a:solidFill>
                  <a:schemeClr val="bg2"/>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g Siz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Buildings Construction - Procurement Strategy – Q4 2023 update</a:t>
            </a:r>
            <a:endParaRPr lang="en-US" dirty="0"/>
          </a:p>
        </p:txBody>
      </p:sp>
      <p:sp>
        <p:nvSpPr>
          <p:cNvPr id="6" name="Slide Number Placeholder 5"/>
          <p:cNvSpPr>
            <a:spLocks noGrp="1"/>
          </p:cNvSpPr>
          <p:nvPr>
            <p:ph type="sldNum" sz="quarter" idx="12"/>
          </p:nvPr>
        </p:nvSpPr>
        <p:spPr/>
        <p:txBody>
          <a:bodyPr/>
          <a:lstStyle/>
          <a:p>
            <a:fld id="{0B55C215-7F9A-4AB7-8398-183B47447BCF}" type="slidenum">
              <a:rPr lang="en-US" smtClean="0"/>
              <a:pPr/>
              <a:t>‹#›</a:t>
            </a:fld>
            <a:endParaRPr lang="en-US"/>
          </a:p>
        </p:txBody>
      </p:sp>
      <p:sp>
        <p:nvSpPr>
          <p:cNvPr id="7" name="Title 6"/>
          <p:cNvSpPr>
            <a:spLocks noGrp="1"/>
          </p:cNvSpPr>
          <p:nvPr>
            <p:ph type="title"/>
          </p:nvPr>
        </p:nvSpPr>
        <p:spPr/>
        <p:txBody>
          <a:bodyPr/>
          <a:lstStyle>
            <a:lvl1pPr>
              <a:defRPr>
                <a:solidFill>
                  <a:schemeClr val="bg2"/>
                </a:solidFill>
                <a:effectLst>
                  <a:outerShdw blurRad="76200" algn="ctr" rotWithShape="0">
                    <a:prstClr val="black">
                      <a:alpha val="52000"/>
                    </a:prstClr>
                  </a:outerShdw>
                </a:effectLst>
              </a:defRPr>
            </a:lvl1pPr>
          </a:lstStyle>
          <a:p>
            <a:r>
              <a:rPr lang="en-US" dirty="0"/>
              <a:t>Click to edit Master title style</a:t>
            </a:r>
          </a:p>
        </p:txBody>
      </p:sp>
      <p:sp>
        <p:nvSpPr>
          <p:cNvPr id="9" name="Text Placeholder 8"/>
          <p:cNvSpPr>
            <a:spLocks noGrp="1"/>
          </p:cNvSpPr>
          <p:nvPr>
            <p:ph type="body" sz="quarter" idx="13"/>
          </p:nvPr>
        </p:nvSpPr>
        <p:spPr>
          <a:xfrm>
            <a:off x="431801" y="1916832"/>
            <a:ext cx="11233151" cy="4249018"/>
          </a:xfrm>
        </p:spPr>
        <p:txBody>
          <a:bodyPr>
            <a:normAutofit/>
          </a:bodyPr>
          <a:lstStyle>
            <a:lvl1pPr indent="-180000">
              <a:buFont typeface="Arial" pitchFamily="34" charset="0"/>
              <a:buNone/>
              <a:defRPr sz="2400" b="0">
                <a:solidFill>
                  <a:schemeClr val="tx1">
                    <a:lumMod val="75000"/>
                    <a:lumOff val="25000"/>
                  </a:schemeClr>
                </a:solidFill>
              </a:defRPr>
            </a:lvl1pPr>
            <a:lvl2pPr>
              <a:buFont typeface="Arial" pitchFamily="34" charset="0"/>
              <a:buChar char="•"/>
              <a:defRPr sz="2400">
                <a:solidFill>
                  <a:schemeClr val="tx1">
                    <a:lumMod val="75000"/>
                    <a:lumOff val="25000"/>
                  </a:schemeClr>
                </a:solidFill>
              </a:defRPr>
            </a:lvl2pPr>
            <a:lvl3pPr>
              <a:buFont typeface="Arial" pitchFamily="34" charset="0"/>
              <a:buChar char="•"/>
              <a:defRPr sz="2400">
                <a:solidFill>
                  <a:schemeClr val="tx1">
                    <a:lumMod val="75000"/>
                    <a:lumOff val="25000"/>
                  </a:schemeClr>
                </a:solidFill>
              </a:defRPr>
            </a:lvl3pPr>
            <a:lvl4pPr>
              <a:buFont typeface="Arial" pitchFamily="34" charset="0"/>
              <a:buChar char="•"/>
              <a:defRPr sz="2400">
                <a:solidFill>
                  <a:schemeClr val="tx1">
                    <a:lumMod val="75000"/>
                    <a:lumOff val="25000"/>
                  </a:schemeClr>
                </a:solidFill>
              </a:defRPr>
            </a:lvl4pPr>
            <a:lvl5pPr>
              <a:buFont typeface="Arial" pitchFamily="34" charset="0"/>
              <a:buChar char="•"/>
              <a:defRPr sz="2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4"/>
          </p:nvPr>
        </p:nvSpPr>
        <p:spPr>
          <a:xfrm>
            <a:off x="431801" y="1268289"/>
            <a:ext cx="11233151" cy="446276"/>
          </a:xfrm>
          <a:ln w="6350">
            <a:noFill/>
          </a:ln>
        </p:spPr>
        <p:txBody>
          <a:bodyPr>
            <a:spAutoFit/>
          </a:bodyPr>
          <a:lstStyle>
            <a:lvl1pPr marL="0" indent="0">
              <a:defRPr sz="2300" b="1">
                <a:solidFill>
                  <a:schemeClr val="tx2"/>
                </a:solidFill>
              </a:defRPr>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435" y="2257514"/>
            <a:ext cx="10081120" cy="451406"/>
          </a:xfrm>
        </p:spPr>
        <p:txBody>
          <a:bodyPr/>
          <a:lstStyle>
            <a:lvl1pPr algn="ctr">
              <a:defRPr sz="3200" b="1" cap="none" spc="0">
                <a:ln w="1905"/>
                <a:gradFill>
                  <a:gsLst>
                    <a:gs pos="0">
                      <a:schemeClr val="accent5">
                        <a:lumMod val="75000"/>
                      </a:schemeClr>
                    </a:gs>
                    <a:gs pos="78000">
                      <a:schemeClr val="accent3">
                        <a:lumMod val="75000"/>
                      </a:schemeClr>
                    </a:gs>
                  </a:gsLst>
                  <a:lin ang="5400000"/>
                </a:gradFill>
                <a:effectLst>
                  <a:innerShdw blurRad="69850" dist="43180" dir="5400000">
                    <a:srgbClr val="000000">
                      <a:alpha val="52000"/>
                    </a:srgbClr>
                  </a:innerShdw>
                </a:effectLst>
                <a:latin typeface="+mj-lt"/>
              </a:defRPr>
            </a:lvl1pPr>
          </a:lstStyle>
          <a:p>
            <a:r>
              <a:rPr lang="en-US" dirty="0"/>
              <a:t>Click to edit Master title style</a:t>
            </a:r>
          </a:p>
        </p:txBody>
      </p:sp>
      <p:sp>
        <p:nvSpPr>
          <p:cNvPr id="7" name="Content Placeholder 6"/>
          <p:cNvSpPr>
            <a:spLocks noGrp="1"/>
          </p:cNvSpPr>
          <p:nvPr>
            <p:ph sz="quarter" idx="10"/>
          </p:nvPr>
        </p:nvSpPr>
        <p:spPr>
          <a:xfrm>
            <a:off x="1007534" y="3964686"/>
            <a:ext cx="10081684" cy="369332"/>
          </a:xfrm>
        </p:spPr>
        <p:txBody>
          <a:bodyPr anchor="ctr">
            <a:spAutoFit/>
          </a:bodyPr>
          <a:lstStyle>
            <a:lvl1pPr algn="l">
              <a:defRPr b="1">
                <a:solidFill>
                  <a:schemeClr val="tx1">
                    <a:lumMod val="65000"/>
                    <a:lumOff val="35000"/>
                  </a:schemeClr>
                </a:solidFill>
                <a:effectLst>
                  <a:innerShdw blurRad="63500" dist="50800" dir="16200000">
                    <a:schemeClr val="tx1">
                      <a:alpha val="54000"/>
                    </a:schemeClr>
                  </a:innerShdw>
                </a:effectLst>
                <a:latin typeface="+mj-lt"/>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250969"/>
            <a:ext cx="8448939" cy="451406"/>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p:cNvSpPr>
            <a:spLocks noGrp="1"/>
          </p:cNvSpPr>
          <p:nvPr>
            <p:ph type="body" idx="1"/>
          </p:nvPr>
        </p:nvSpPr>
        <p:spPr>
          <a:xfrm>
            <a:off x="431371" y="1196754"/>
            <a:ext cx="11184000" cy="49294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31371" y="6525344"/>
            <a:ext cx="10177131" cy="332656"/>
          </a:xfrm>
          <a:prstGeom prst="rect">
            <a:avLst/>
          </a:prstGeom>
        </p:spPr>
        <p:txBody>
          <a:bodyPr vert="horz" lIns="91440" tIns="45720" rIns="91440" bIns="45720" rtlCol="0" anchor="ctr"/>
          <a:lstStyle>
            <a:lvl1pPr algn="l">
              <a:defRPr sz="1400">
                <a:solidFill>
                  <a:schemeClr val="bg1"/>
                </a:solidFill>
                <a:latin typeface="Arial" pitchFamily="34" charset="0"/>
                <a:cs typeface="Arial" pitchFamily="34" charset="0"/>
              </a:defRPr>
            </a:lvl1pPr>
          </a:lstStyle>
          <a:p>
            <a:r>
              <a:rPr lang="en-GB"/>
              <a:t>Buildings Construction - Procurement Strategy – Q4 2023 update</a:t>
            </a:r>
            <a:endParaRPr lang="en-US" dirty="0"/>
          </a:p>
        </p:txBody>
      </p:sp>
      <p:sp>
        <p:nvSpPr>
          <p:cNvPr id="6" name="Slide Number Placeholder 5"/>
          <p:cNvSpPr>
            <a:spLocks noGrp="1"/>
          </p:cNvSpPr>
          <p:nvPr>
            <p:ph type="sldNum" sz="quarter" idx="4"/>
          </p:nvPr>
        </p:nvSpPr>
        <p:spPr>
          <a:xfrm>
            <a:off x="11088555" y="6520261"/>
            <a:ext cx="924587"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0B55C215-7F9A-4AB7-8398-183B47447B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1" r:id="rId4"/>
    <p:sldLayoutId id="2147483660" r:id="rId5"/>
    <p:sldLayoutId id="2147483654" r:id="rId6"/>
    <p:sldLayoutId id="2147483655" r:id="rId7"/>
    <p:sldLayoutId id="2147483662" r:id="rId8"/>
    <p:sldLayoutId id="2147483663" r:id="rId9"/>
  </p:sldLayoutIdLst>
  <p:hf hdr="0" dt="0"/>
  <p:txStyles>
    <p:titleStyle>
      <a:lvl1pPr indent="0" algn="l" defTabSz="914400" rtl="0" eaLnBrk="1" latinLnBrk="0" hangingPunct="1">
        <a:lnSpc>
          <a:spcPts val="2800"/>
        </a:lnSpc>
        <a:spcBef>
          <a:spcPct val="0"/>
        </a:spcBef>
        <a:buNone/>
        <a:defRPr sz="2800" b="1" kern="1200" spc="0">
          <a:solidFill>
            <a:schemeClr val="bg2"/>
          </a:solidFill>
          <a:effectLst>
            <a:outerShdw blurRad="63500" algn="ctr" rotWithShape="0">
              <a:prstClr val="black">
                <a:alpha val="50000"/>
              </a:prstClr>
            </a:outerShdw>
          </a:effectLst>
          <a:latin typeface="Arial" pitchFamily="34" charset="0"/>
          <a:ea typeface="+mj-ea"/>
          <a:cs typeface="Arial" pitchFamily="34" charset="0"/>
        </a:defRPr>
      </a:lvl1pPr>
    </p:titleStyle>
    <p:bodyStyle>
      <a:lvl1pPr marL="0" indent="0" algn="l" defTabSz="914400" rtl="0" eaLnBrk="1" latinLnBrk="0" hangingPunct="1">
        <a:lnSpc>
          <a:spcPct val="100000"/>
        </a:lnSpc>
        <a:spcBef>
          <a:spcPts val="400"/>
        </a:spcBef>
        <a:buFont typeface="Arial" pitchFamily="34" charset="0"/>
        <a:buNone/>
        <a:defRPr sz="1800" kern="1200">
          <a:solidFill>
            <a:schemeClr val="tx1">
              <a:lumMod val="75000"/>
              <a:lumOff val="25000"/>
            </a:schemeClr>
          </a:solidFill>
          <a:latin typeface="+mn-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800" kern="1200">
          <a:solidFill>
            <a:schemeClr val="tx1">
              <a:lumMod val="75000"/>
              <a:lumOff val="25000"/>
            </a:schemeClr>
          </a:solidFill>
          <a:latin typeface="+mn-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800" kern="1200">
          <a:solidFill>
            <a:schemeClr val="tx1">
              <a:lumMod val="75000"/>
              <a:lumOff val="25000"/>
            </a:schemeClr>
          </a:solidFill>
          <a:latin typeface="+mn-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800" kern="1200">
          <a:solidFill>
            <a:schemeClr val="tx1">
              <a:lumMod val="75000"/>
              <a:lumOff val="25000"/>
            </a:schemeClr>
          </a:solidFill>
          <a:latin typeface="+mn-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industryportal-info@f4e.europa.eu"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ubtitle 1">
            <a:extLst>
              <a:ext uri="{FF2B5EF4-FFF2-40B4-BE49-F238E27FC236}">
                <a16:creationId xmlns:a16="http://schemas.microsoft.com/office/drawing/2014/main" id="{8920F7AE-77C3-42A7-945E-CDBA560DD41B}"/>
              </a:ext>
            </a:extLst>
          </p:cNvPr>
          <p:cNvSpPr>
            <a:spLocks noGrp="1"/>
          </p:cNvSpPr>
          <p:nvPr>
            <p:ph type="subTitle" idx="1"/>
          </p:nvPr>
        </p:nvSpPr>
        <p:spPr>
          <a:xfrm>
            <a:off x="323528" y="2849618"/>
            <a:ext cx="8352928" cy="1083438"/>
          </a:xfrm>
        </p:spPr>
        <p:txBody>
          <a:bodyPr/>
          <a:lstStyle/>
          <a:p>
            <a:r>
              <a:rPr lang="en-GB" sz="3200" dirty="0"/>
              <a:t>Buildings Construction</a:t>
            </a:r>
            <a:br>
              <a:rPr lang="en-GB" sz="3200" dirty="0"/>
            </a:br>
            <a:r>
              <a:rPr lang="en-GB" sz="3200" dirty="0"/>
              <a:t>Procurement Strategy</a:t>
            </a:r>
            <a:endParaRPr lang="en-US" sz="3200" dirty="0"/>
          </a:p>
        </p:txBody>
      </p:sp>
      <p:sp>
        <p:nvSpPr>
          <p:cNvPr id="14" name="Slide Number Placeholder 2">
            <a:extLst>
              <a:ext uri="{FF2B5EF4-FFF2-40B4-BE49-F238E27FC236}">
                <a16:creationId xmlns:a16="http://schemas.microsoft.com/office/drawing/2014/main" id="{17C8375F-4134-4FA4-8A60-7203B001DB75}"/>
              </a:ext>
            </a:extLst>
          </p:cNvPr>
          <p:cNvSpPr txBox="1">
            <a:spLocks/>
          </p:cNvSpPr>
          <p:nvPr/>
        </p:nvSpPr>
        <p:spPr>
          <a:xfrm>
            <a:off x="8316416" y="6520260"/>
            <a:ext cx="6934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C215-7F9A-4AB7-8398-183B47447BCF}" type="slidenum">
              <a:rPr lang="en-US" smtClean="0"/>
              <a:pPr/>
              <a:t>1</a:t>
            </a:fld>
            <a:endParaRPr lang="en-US"/>
          </a:p>
        </p:txBody>
      </p:sp>
      <p:sp>
        <p:nvSpPr>
          <p:cNvPr id="15" name="Text Placeholder 3">
            <a:extLst>
              <a:ext uri="{FF2B5EF4-FFF2-40B4-BE49-F238E27FC236}">
                <a16:creationId xmlns:a16="http://schemas.microsoft.com/office/drawing/2014/main" id="{020C4790-45BF-462E-8E8D-D08E6FB6D015}"/>
              </a:ext>
            </a:extLst>
          </p:cNvPr>
          <p:cNvSpPr>
            <a:spLocks noGrp="1"/>
          </p:cNvSpPr>
          <p:nvPr>
            <p:ph type="body" sz="quarter" idx="13"/>
          </p:nvPr>
        </p:nvSpPr>
        <p:spPr>
          <a:xfrm>
            <a:off x="323528" y="4647444"/>
            <a:ext cx="8568952" cy="941796"/>
          </a:xfrm>
        </p:spPr>
        <p:txBody>
          <a:bodyPr/>
          <a:lstStyle/>
          <a:p>
            <a:r>
              <a:rPr lang="en-GB" sz="1200" b="1" dirty="0"/>
              <a:t>Disclaimer: </a:t>
            </a:r>
          </a:p>
          <a:p>
            <a:r>
              <a:rPr lang="en-GB" sz="1200" b="1" dirty="0"/>
              <a:t>This presentation is provided for information only </a:t>
            </a:r>
          </a:p>
          <a:p>
            <a:r>
              <a:rPr lang="en-GB" sz="1200" b="1" dirty="0"/>
              <a:t>and cannot be considered as binding</a:t>
            </a:r>
          </a:p>
          <a:p>
            <a:r>
              <a:rPr lang="en-US" sz="1200" dirty="0">
                <a:solidFill>
                  <a:srgbClr val="FFC000"/>
                </a:solidFill>
              </a:rPr>
              <a:t>Ref. F4E_D_</a:t>
            </a:r>
            <a:r>
              <a:rPr lang="en-US" sz="1200">
                <a:solidFill>
                  <a:srgbClr val="FFC000"/>
                </a:solidFill>
              </a:rPr>
              <a:t>2ABES6  </a:t>
            </a:r>
            <a:endParaRPr lang="en-US" sz="1200" dirty="0">
              <a:solidFill>
                <a:srgbClr val="FFC000"/>
              </a:solidFill>
              <a:highlight>
                <a:srgbClr val="FFFF00"/>
              </a:highlight>
            </a:endParaRPr>
          </a:p>
        </p:txBody>
      </p:sp>
      <p:sp>
        <p:nvSpPr>
          <p:cNvPr id="16" name="Rectangle 15">
            <a:extLst>
              <a:ext uri="{FF2B5EF4-FFF2-40B4-BE49-F238E27FC236}">
                <a16:creationId xmlns:a16="http://schemas.microsoft.com/office/drawing/2014/main" id="{548BE9F0-BF43-46A1-8007-288CA3912E3D}"/>
              </a:ext>
            </a:extLst>
          </p:cNvPr>
          <p:cNvSpPr/>
          <p:nvPr/>
        </p:nvSpPr>
        <p:spPr>
          <a:xfrm>
            <a:off x="323528" y="3831431"/>
            <a:ext cx="4824536" cy="461665"/>
          </a:xfrm>
          <a:prstGeom prst="rect">
            <a:avLst/>
          </a:prstGeom>
        </p:spPr>
        <p:txBody>
          <a:bodyPr wrap="square">
            <a:spAutoFit/>
          </a:bodyPr>
          <a:lstStyle/>
          <a:p>
            <a:r>
              <a:rPr lang="en-US" sz="2400" b="1" dirty="0">
                <a:solidFill>
                  <a:schemeClr val="bg1"/>
                </a:solidFill>
                <a:effectLst>
                  <a:outerShdw blurRad="38100" dist="38100" dir="2700000" algn="tl">
                    <a:srgbClr val="000000">
                      <a:alpha val="43137"/>
                    </a:srgbClr>
                  </a:outerShdw>
                </a:effectLst>
              </a:rPr>
              <a:t>Update Q1 2024</a:t>
            </a:r>
          </a:p>
        </p:txBody>
      </p:sp>
    </p:spTree>
    <p:extLst>
      <p:ext uri="{BB962C8B-B14F-4D97-AF65-F5344CB8AC3E}">
        <p14:creationId xmlns:p14="http://schemas.microsoft.com/office/powerpoint/2010/main" val="207706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9F77AD7-1B94-AE60-2818-1A512DAFE7C1}"/>
              </a:ext>
            </a:extLst>
          </p:cNvPr>
          <p:cNvGrpSpPr/>
          <p:nvPr/>
        </p:nvGrpSpPr>
        <p:grpSpPr>
          <a:xfrm>
            <a:off x="1127447" y="2600907"/>
            <a:ext cx="10177131" cy="1656184"/>
            <a:chOff x="460851" y="4004552"/>
            <a:chExt cx="6451916" cy="649440"/>
          </a:xfrm>
        </p:grpSpPr>
        <p:sp>
          <p:nvSpPr>
            <p:cNvPr id="9" name="Rectangle: Rounded Corners 8">
              <a:extLst>
                <a:ext uri="{FF2B5EF4-FFF2-40B4-BE49-F238E27FC236}">
                  <a16:creationId xmlns:a16="http://schemas.microsoft.com/office/drawing/2014/main" id="{E084B9FA-EFFA-542D-923D-67A6B8BD05C5}"/>
                </a:ext>
              </a:extLst>
            </p:cNvPr>
            <p:cNvSpPr/>
            <p:nvPr/>
          </p:nvSpPr>
          <p:spPr>
            <a:xfrm>
              <a:off x="460851" y="4004552"/>
              <a:ext cx="6451916" cy="649440"/>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06A10461-7742-C6EA-5F40-B33B267E32B0}"/>
                </a:ext>
              </a:extLst>
            </p:cNvPr>
            <p:cNvSpPr txBox="1"/>
            <p:nvPr/>
          </p:nvSpPr>
          <p:spPr>
            <a:xfrm>
              <a:off x="492554" y="4036255"/>
              <a:ext cx="6388510"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p:txBody>
        </p:sp>
      </p:grpSp>
      <p:sp>
        <p:nvSpPr>
          <p:cNvPr id="2" name="Footer Placeholder 1">
            <a:extLst>
              <a:ext uri="{FF2B5EF4-FFF2-40B4-BE49-F238E27FC236}">
                <a16:creationId xmlns:a16="http://schemas.microsoft.com/office/drawing/2014/main" id="{A967A027-85F6-F032-EA62-2D2A3924E2B0}"/>
              </a:ext>
            </a:extLst>
          </p:cNvPr>
          <p:cNvSpPr>
            <a:spLocks noGrp="1"/>
          </p:cNvSpPr>
          <p:nvPr>
            <p:ph type="ftr" sz="quarter" idx="11"/>
          </p:nvPr>
        </p:nvSpPr>
        <p:spPr/>
        <p:txBody>
          <a:bodyPr/>
          <a:lstStyle/>
          <a:p>
            <a:r>
              <a:rPr lang="en-GB" dirty="0"/>
              <a:t>Buildings Construction - Procurement Strategy – Q1 2024 update</a:t>
            </a:r>
            <a:endParaRPr lang="en-US" dirty="0"/>
          </a:p>
        </p:txBody>
      </p:sp>
      <p:sp>
        <p:nvSpPr>
          <p:cNvPr id="3" name="Slide Number Placeholder 2">
            <a:extLst>
              <a:ext uri="{FF2B5EF4-FFF2-40B4-BE49-F238E27FC236}">
                <a16:creationId xmlns:a16="http://schemas.microsoft.com/office/drawing/2014/main" id="{05721BE7-E163-7D40-1124-9C747DEBEC33}"/>
              </a:ext>
            </a:extLst>
          </p:cNvPr>
          <p:cNvSpPr>
            <a:spLocks noGrp="1"/>
          </p:cNvSpPr>
          <p:nvPr>
            <p:ph type="sldNum" sz="quarter" idx="12"/>
          </p:nvPr>
        </p:nvSpPr>
        <p:spPr/>
        <p:txBody>
          <a:bodyPr/>
          <a:lstStyle/>
          <a:p>
            <a:fld id="{0B55C215-7F9A-4AB7-8398-183B47447BCF}" type="slidenum">
              <a:rPr lang="en-US" smtClean="0"/>
              <a:pPr/>
              <a:t>10</a:t>
            </a:fld>
            <a:endParaRPr lang="en-US"/>
          </a:p>
        </p:txBody>
      </p:sp>
      <p:sp>
        <p:nvSpPr>
          <p:cNvPr id="7" name="Title 1">
            <a:extLst>
              <a:ext uri="{FF2B5EF4-FFF2-40B4-BE49-F238E27FC236}">
                <a16:creationId xmlns:a16="http://schemas.microsoft.com/office/drawing/2014/main" id="{78A31FBB-E910-4863-D9F9-DCCAF7F752CE}"/>
              </a:ext>
            </a:extLst>
          </p:cNvPr>
          <p:cNvSpPr>
            <a:spLocks noGrp="1"/>
          </p:cNvSpPr>
          <p:nvPr>
            <p:ph type="title"/>
          </p:nvPr>
        </p:nvSpPr>
        <p:spPr>
          <a:xfrm>
            <a:off x="0" y="3013501"/>
            <a:ext cx="12192000" cy="830997"/>
          </a:xfrm>
        </p:spPr>
        <p:txBody>
          <a:bodyPr/>
          <a:lstStyle/>
          <a:p>
            <a:pPr algn="ctr">
              <a:lnSpc>
                <a:spcPct val="100000"/>
              </a:lnSpc>
              <a:spcBef>
                <a:spcPts val="600"/>
              </a:spcBef>
            </a:pPr>
            <a:r>
              <a:rPr lang="en-GB" sz="4800" b="0" dirty="0">
                <a:solidFill>
                  <a:schemeClr val="bg1"/>
                </a:solidFill>
              </a:rPr>
              <a:t>4. Status of ongoing procurements</a:t>
            </a:r>
          </a:p>
        </p:txBody>
      </p:sp>
    </p:spTree>
    <p:extLst>
      <p:ext uri="{BB962C8B-B14F-4D97-AF65-F5344CB8AC3E}">
        <p14:creationId xmlns:p14="http://schemas.microsoft.com/office/powerpoint/2010/main" val="245546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EC823-EEB6-466E-A957-A7B136F71EF2}"/>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11</a:t>
            </a:fld>
            <a:endParaRPr lang="en-US" dirty="0"/>
          </a:p>
        </p:txBody>
      </p:sp>
      <p:sp>
        <p:nvSpPr>
          <p:cNvPr id="5" name="Rectangle 4">
            <a:extLst>
              <a:ext uri="{FF2B5EF4-FFF2-40B4-BE49-F238E27FC236}">
                <a16:creationId xmlns:a16="http://schemas.microsoft.com/office/drawing/2014/main" id="{E4977061-2802-4806-97EB-9B30D49E04DA}"/>
              </a:ext>
            </a:extLst>
          </p:cNvPr>
          <p:cNvSpPr/>
          <p:nvPr/>
        </p:nvSpPr>
        <p:spPr>
          <a:xfrm rot="1076735">
            <a:off x="9177815" y="1439713"/>
            <a:ext cx="2665406" cy="584775"/>
          </a:xfrm>
          <a:prstGeom prst="rect">
            <a:avLst/>
          </a:prstGeom>
          <a:noFill/>
          <a:ln>
            <a:noFill/>
          </a:ln>
        </p:spPr>
        <p:txBody>
          <a:bodyPr wrap="square">
            <a:spAutoFit/>
          </a:bodyPr>
          <a:lstStyle/>
          <a:p>
            <a:pPr algn="ctr"/>
            <a:r>
              <a:rPr lang="en-US" sz="3200" b="1" dirty="0">
                <a:ln w="1905"/>
                <a:solidFill>
                  <a:srgbClr val="FF0000"/>
                </a:solidFill>
                <a:effectLst>
                  <a:innerShdw blurRad="69850" dist="43180" dir="5400000">
                    <a:srgbClr val="000000">
                      <a:alpha val="65000"/>
                    </a:srgbClr>
                  </a:innerShdw>
                </a:effectLst>
              </a:rPr>
              <a:t>Ongoing</a:t>
            </a:r>
            <a:endParaRPr lang="en-IE" sz="3200" b="1" dirty="0">
              <a:ln w="1905"/>
              <a:solidFill>
                <a:srgbClr val="FF0000"/>
              </a:solidFill>
              <a:effectLst>
                <a:innerShdw blurRad="69850" dist="43180" dir="5400000">
                  <a:srgbClr val="000000">
                    <a:alpha val="65000"/>
                  </a:srgbClr>
                </a:innerShdw>
              </a:effectLst>
            </a:endParaRPr>
          </a:p>
        </p:txBody>
      </p:sp>
      <p:sp>
        <p:nvSpPr>
          <p:cNvPr id="6" name="Rectangle 5">
            <a:extLst>
              <a:ext uri="{FF2B5EF4-FFF2-40B4-BE49-F238E27FC236}">
                <a16:creationId xmlns:a16="http://schemas.microsoft.com/office/drawing/2014/main" id="{7BC13B3F-E2AF-473F-A98E-70E550D1D689}"/>
              </a:ext>
            </a:extLst>
          </p:cNvPr>
          <p:cNvSpPr/>
          <p:nvPr/>
        </p:nvSpPr>
        <p:spPr>
          <a:xfrm>
            <a:off x="1106182" y="1474151"/>
            <a:ext cx="9238290" cy="1938992"/>
          </a:xfrm>
          <a:prstGeom prst="rect">
            <a:avLst/>
          </a:prstGeom>
        </p:spPr>
        <p:txBody>
          <a:bodyPr wrap="square">
            <a:spAutoFit/>
          </a:bodyPr>
          <a:lstStyle/>
          <a:p>
            <a:pPr>
              <a:buFontTx/>
              <a:buNone/>
            </a:pPr>
            <a:r>
              <a:rPr lang="en-US" sz="2000" b="1" dirty="0">
                <a:solidFill>
                  <a:schemeClr val="accent5">
                    <a:lumMod val="75000"/>
                  </a:schemeClr>
                </a:solidFill>
                <a:ea typeface="ＭＳ Ｐゴシック"/>
              </a:rPr>
              <a:t>Procurement Process: </a:t>
            </a:r>
            <a:r>
              <a:rPr lang="en-US" sz="2000" dirty="0">
                <a:ea typeface="ＭＳ Ｐゴシック"/>
              </a:rPr>
              <a:t>Competitive Procedure with Negotiation</a:t>
            </a:r>
          </a:p>
          <a:p>
            <a:pPr>
              <a:buFontTx/>
              <a:buNone/>
            </a:pPr>
            <a:r>
              <a:rPr lang="en-US" sz="2000" b="1" dirty="0">
                <a:solidFill>
                  <a:schemeClr val="accent5">
                    <a:lumMod val="75000"/>
                  </a:schemeClr>
                </a:solidFill>
                <a:ea typeface="ＭＳ Ｐゴシック"/>
              </a:rPr>
              <a:t>Contract Type: </a:t>
            </a:r>
            <a:r>
              <a:rPr lang="en-US" sz="2000" dirty="0">
                <a:ea typeface="ＭＳ Ｐゴシック"/>
              </a:rPr>
              <a:t>Direct contract</a:t>
            </a:r>
          </a:p>
          <a:p>
            <a:pPr>
              <a:buFontTx/>
              <a:buNone/>
            </a:pPr>
            <a:r>
              <a:rPr lang="en-US" sz="2000" b="1" dirty="0">
                <a:solidFill>
                  <a:schemeClr val="accent5">
                    <a:lumMod val="75000"/>
                  </a:schemeClr>
                </a:solidFill>
                <a:ea typeface="ＭＳ Ｐゴシック"/>
              </a:rPr>
              <a:t>Procedure Title: </a:t>
            </a:r>
            <a:r>
              <a:rPr lang="en-GB" sz="2000" dirty="0">
                <a:effectLst/>
              </a:rPr>
              <a:t>Provision of civil engineering and construction consultancy services in connection with the ITER Project</a:t>
            </a:r>
            <a:endParaRPr lang="en-US" sz="2000" b="1" dirty="0">
              <a:solidFill>
                <a:schemeClr val="accent5">
                  <a:lumMod val="75000"/>
                </a:schemeClr>
              </a:solidFill>
              <a:ea typeface="ＭＳ Ｐゴシック"/>
            </a:endParaRPr>
          </a:p>
          <a:p>
            <a:pPr>
              <a:buFontTx/>
              <a:buNone/>
            </a:pPr>
            <a:endParaRPr lang="en-US" sz="2000" b="1" dirty="0">
              <a:solidFill>
                <a:schemeClr val="accent5">
                  <a:lumMod val="75000"/>
                </a:schemeClr>
              </a:solidFill>
              <a:ea typeface="ＭＳ Ｐゴシック"/>
            </a:endParaRPr>
          </a:p>
          <a:p>
            <a:pPr>
              <a:buFontTx/>
              <a:buNone/>
            </a:pPr>
            <a:r>
              <a:rPr lang="en-US" sz="2000" b="1" dirty="0">
                <a:solidFill>
                  <a:schemeClr val="accent5">
                    <a:lumMod val="75000"/>
                  </a:schemeClr>
                </a:solidFill>
                <a:ea typeface="ＭＳ Ｐゴシック"/>
              </a:rPr>
              <a:t>Key Dates:</a:t>
            </a:r>
          </a:p>
        </p:txBody>
      </p:sp>
      <p:sp>
        <p:nvSpPr>
          <p:cNvPr id="8" name="TextBox 7">
            <a:extLst>
              <a:ext uri="{FF2B5EF4-FFF2-40B4-BE49-F238E27FC236}">
                <a16:creationId xmlns:a16="http://schemas.microsoft.com/office/drawing/2014/main" id="{5D0101D9-C7CF-4E92-9C61-144584DB3C4E}"/>
              </a:ext>
            </a:extLst>
          </p:cNvPr>
          <p:cNvSpPr txBox="1"/>
          <p:nvPr/>
        </p:nvSpPr>
        <p:spPr>
          <a:xfrm>
            <a:off x="11523240" y="946488"/>
            <a:ext cx="668760" cy="5467524"/>
          </a:xfrm>
          <a:prstGeom prst="rect">
            <a:avLst/>
          </a:prstGeom>
          <a:solidFill>
            <a:srgbClr val="92D050"/>
          </a:solidFill>
        </p:spPr>
        <p:txBody>
          <a:bodyPr wrap="square" rtlCol="0">
            <a:spAutoFit/>
          </a:bodyPr>
          <a:lstStyle/>
          <a:p>
            <a:endParaRPr lang="en-GB" dirty="0"/>
          </a:p>
        </p:txBody>
      </p:sp>
      <p:sp>
        <p:nvSpPr>
          <p:cNvPr id="10" name="Title 3">
            <a:extLst>
              <a:ext uri="{FF2B5EF4-FFF2-40B4-BE49-F238E27FC236}">
                <a16:creationId xmlns:a16="http://schemas.microsoft.com/office/drawing/2014/main" id="{A1E72E4D-772D-4142-A676-75A0C0394E67}"/>
              </a:ext>
            </a:extLst>
          </p:cNvPr>
          <p:cNvSpPr>
            <a:spLocks noGrp="1"/>
          </p:cNvSpPr>
          <p:nvPr>
            <p:ph type="title"/>
          </p:nvPr>
        </p:nvSpPr>
        <p:spPr>
          <a:xfrm>
            <a:off x="395536" y="250969"/>
            <a:ext cx="9084840" cy="451406"/>
          </a:xfrm>
        </p:spPr>
        <p:txBody>
          <a:bodyPr/>
          <a:lstStyle/>
          <a:p>
            <a:r>
              <a:rPr lang="en-GB" dirty="0">
                <a:effectLst/>
              </a:rPr>
              <a:t>F4E-OPE-1496 [AE II]</a:t>
            </a:r>
            <a:endParaRPr lang="en-US" dirty="0">
              <a:solidFill>
                <a:srgbClr val="EDC833"/>
              </a:solidFill>
            </a:endParaRPr>
          </a:p>
        </p:txBody>
      </p:sp>
      <p:graphicFrame>
        <p:nvGraphicFramePr>
          <p:cNvPr id="11" name="Table 10">
            <a:extLst>
              <a:ext uri="{FF2B5EF4-FFF2-40B4-BE49-F238E27FC236}">
                <a16:creationId xmlns:a16="http://schemas.microsoft.com/office/drawing/2014/main" id="{4C8273C8-1B78-4D01-9FA2-D9570620DAC8}"/>
              </a:ext>
            </a:extLst>
          </p:cNvPr>
          <p:cNvGraphicFramePr>
            <a:graphicFrameLocks noGrp="1"/>
          </p:cNvGraphicFramePr>
          <p:nvPr>
            <p:extLst>
              <p:ext uri="{D42A27DB-BD31-4B8C-83A1-F6EECF244321}">
                <p14:modId xmlns:p14="http://schemas.microsoft.com/office/powerpoint/2010/main" val="2714555421"/>
              </p:ext>
            </p:extLst>
          </p:nvPr>
        </p:nvGraphicFramePr>
        <p:xfrm>
          <a:off x="1180768" y="3602522"/>
          <a:ext cx="7992888" cy="2274750"/>
        </p:xfrm>
        <a:graphic>
          <a:graphicData uri="http://schemas.openxmlformats.org/drawingml/2006/table">
            <a:tbl>
              <a:tblPr/>
              <a:tblGrid>
                <a:gridCol w="5687485">
                  <a:extLst>
                    <a:ext uri="{9D8B030D-6E8A-4147-A177-3AD203B41FA5}">
                      <a16:colId xmlns:a16="http://schemas.microsoft.com/office/drawing/2014/main" val="20000"/>
                    </a:ext>
                  </a:extLst>
                </a:gridCol>
                <a:gridCol w="2305403">
                  <a:extLst>
                    <a:ext uri="{9D8B030D-6E8A-4147-A177-3AD203B41FA5}">
                      <a16:colId xmlns:a16="http://schemas.microsoft.com/office/drawing/2014/main" val="20001"/>
                    </a:ext>
                  </a:extLst>
                </a:gridCol>
              </a:tblGrid>
              <a:tr h="379125">
                <a:tc>
                  <a:txBody>
                    <a:bodyPr/>
                    <a:lstStyle/>
                    <a:p>
                      <a:pPr lvl="1" algn="l" fontAlgn="ctr"/>
                      <a:r>
                        <a:rPr lang="en-GB" sz="2000" b="1" i="0" u="none" strike="noStrike" dirty="0">
                          <a:solidFill>
                            <a:schemeClr val="accent5">
                              <a:lumMod val="50000"/>
                            </a:schemeClr>
                          </a:solidFill>
                          <a:latin typeface="Calibri"/>
                        </a:rPr>
                        <a:t>Issue of Pre</a:t>
                      </a:r>
                      <a:r>
                        <a:rPr lang="en-GB" sz="2000" b="1" i="0" u="none" strike="noStrike" baseline="0" dirty="0">
                          <a:solidFill>
                            <a:schemeClr val="accent5">
                              <a:lumMod val="50000"/>
                            </a:schemeClr>
                          </a:solidFill>
                          <a:latin typeface="Calibri"/>
                        </a:rPr>
                        <a:t> Information Notice </a:t>
                      </a:r>
                      <a:endParaRPr lang="en-GB" sz="2000" b="1" i="0" u="none" strike="noStrike" dirty="0">
                        <a:solidFill>
                          <a:schemeClr val="accent5">
                            <a:lumMod val="50000"/>
                          </a:schemeClr>
                        </a:solidFill>
                        <a:latin typeface="Calibri"/>
                      </a:endParaRPr>
                    </a:p>
                  </a:txBody>
                  <a:tcPr marL="8099" marR="8099" marT="80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Q1-2023</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9125">
                <a:tc>
                  <a:txBody>
                    <a:bodyPr/>
                    <a:lstStyle/>
                    <a:p>
                      <a:pPr lvl="1" algn="l" fontAlgn="ctr"/>
                      <a:r>
                        <a:rPr lang="en-GB" sz="2000" b="1" i="0" u="none" strike="noStrike" dirty="0">
                          <a:solidFill>
                            <a:schemeClr val="accent5">
                              <a:lumMod val="50000"/>
                            </a:schemeClr>
                          </a:solidFill>
                          <a:latin typeface="+mn-lt"/>
                        </a:rPr>
                        <a:t>Issue of Invitation to Participate (step 1)</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Q3-2023</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4014165"/>
                  </a:ext>
                </a:extLst>
              </a:tr>
              <a:tr h="379125">
                <a:tc>
                  <a:txBody>
                    <a:bodyPr/>
                    <a:lstStyle/>
                    <a:p>
                      <a:pPr lvl="1" algn="l" fontAlgn="ctr"/>
                      <a:r>
                        <a:rPr lang="en-GB" sz="2000" b="1" i="0" u="none" strike="noStrike" dirty="0">
                          <a:solidFill>
                            <a:schemeClr val="accent5">
                              <a:lumMod val="50000"/>
                            </a:schemeClr>
                          </a:solidFill>
                          <a:latin typeface="Calibri"/>
                        </a:rPr>
                        <a:t>Issue of Call For Tender (step 2)</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Q4-2023</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9125">
                <a:tc>
                  <a:txBody>
                    <a:bodyPr/>
                    <a:lstStyle/>
                    <a:p>
                      <a:pPr lvl="1" algn="l" fontAlgn="ctr"/>
                      <a:r>
                        <a:rPr lang="en-GB" sz="2000" b="1" i="0" u="none" strike="noStrike" dirty="0">
                          <a:solidFill>
                            <a:schemeClr val="accent5">
                              <a:lumMod val="50000"/>
                            </a:schemeClr>
                          </a:solidFill>
                          <a:latin typeface="Calibri"/>
                        </a:rPr>
                        <a:t>Receipt of Tenders</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Q1-2024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9125">
                <a:tc>
                  <a:txBody>
                    <a:bodyPr/>
                    <a:lstStyle/>
                    <a:p>
                      <a:pPr lvl="1" algn="l" fontAlgn="ctr"/>
                      <a:r>
                        <a:rPr lang="en-GB" sz="2000" b="1" i="0" u="none" strike="noStrike" dirty="0">
                          <a:solidFill>
                            <a:schemeClr val="accent5">
                              <a:lumMod val="50000"/>
                            </a:schemeClr>
                          </a:solidFill>
                          <a:latin typeface="Calibri"/>
                        </a:rPr>
                        <a:t>Contract Award</a:t>
                      </a:r>
                    </a:p>
                  </a:txBody>
                  <a:tcPr marL="8099" marR="8099" marT="80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Q3-2024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9125">
                <a:tc>
                  <a:txBody>
                    <a:bodyPr/>
                    <a:lstStyle/>
                    <a:p>
                      <a:pPr lvl="1" algn="l" fontAlgn="ctr"/>
                      <a:r>
                        <a:rPr lang="en-GB" sz="2000" b="1" i="0" u="none" strike="noStrike" dirty="0">
                          <a:solidFill>
                            <a:schemeClr val="accent5">
                              <a:lumMod val="50000"/>
                            </a:schemeClr>
                          </a:solidFill>
                          <a:latin typeface="Calibri"/>
                        </a:rPr>
                        <a:t>Contract Signature</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Q4-2024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4" name="Footer Placeholder 1">
            <a:extLst>
              <a:ext uri="{FF2B5EF4-FFF2-40B4-BE49-F238E27FC236}">
                <a16:creationId xmlns:a16="http://schemas.microsoft.com/office/drawing/2014/main" id="{A851FAE2-B3DA-4C2F-82A6-334D7B4BA6DA}"/>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Tree>
    <p:extLst>
      <p:ext uri="{BB962C8B-B14F-4D97-AF65-F5344CB8AC3E}">
        <p14:creationId xmlns:p14="http://schemas.microsoft.com/office/powerpoint/2010/main" val="226449054"/>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EC823-EEB6-466E-A957-A7B136F71EF2}"/>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12</a:t>
            </a:fld>
            <a:endParaRPr lang="en-US" dirty="0"/>
          </a:p>
        </p:txBody>
      </p:sp>
      <p:sp>
        <p:nvSpPr>
          <p:cNvPr id="7" name="Title 3">
            <a:extLst>
              <a:ext uri="{FF2B5EF4-FFF2-40B4-BE49-F238E27FC236}">
                <a16:creationId xmlns:a16="http://schemas.microsoft.com/office/drawing/2014/main" id="{A5F37F70-E39F-4A9A-A9A4-97CC39EE4F46}"/>
              </a:ext>
            </a:extLst>
          </p:cNvPr>
          <p:cNvSpPr>
            <a:spLocks noGrp="1"/>
          </p:cNvSpPr>
          <p:nvPr>
            <p:ph type="title"/>
          </p:nvPr>
        </p:nvSpPr>
        <p:spPr>
          <a:xfrm>
            <a:off x="395536" y="316631"/>
            <a:ext cx="9156848" cy="376065"/>
          </a:xfrm>
        </p:spPr>
        <p:txBody>
          <a:bodyPr/>
          <a:lstStyle/>
          <a:p>
            <a:pPr>
              <a:lnSpc>
                <a:spcPts val="2100"/>
              </a:lnSpc>
            </a:pPr>
            <a:r>
              <a:rPr lang="en-GB" dirty="0">
                <a:effectLst/>
              </a:rPr>
              <a:t>F4E-OMF-1487 [TB25]</a:t>
            </a:r>
          </a:p>
        </p:txBody>
      </p:sp>
      <p:sp>
        <p:nvSpPr>
          <p:cNvPr id="5" name="Rectangle 4">
            <a:extLst>
              <a:ext uri="{FF2B5EF4-FFF2-40B4-BE49-F238E27FC236}">
                <a16:creationId xmlns:a16="http://schemas.microsoft.com/office/drawing/2014/main" id="{D67F4256-3F99-2DCB-EC27-75BCB2221DD2}"/>
              </a:ext>
            </a:extLst>
          </p:cNvPr>
          <p:cNvSpPr/>
          <p:nvPr/>
        </p:nvSpPr>
        <p:spPr>
          <a:xfrm rot="1076735">
            <a:off x="9177815" y="1439713"/>
            <a:ext cx="2665406" cy="584775"/>
          </a:xfrm>
          <a:prstGeom prst="rect">
            <a:avLst/>
          </a:prstGeom>
          <a:noFill/>
          <a:ln>
            <a:noFill/>
          </a:ln>
        </p:spPr>
        <p:txBody>
          <a:bodyPr wrap="square">
            <a:spAutoFit/>
          </a:bodyPr>
          <a:lstStyle/>
          <a:p>
            <a:pPr algn="ctr"/>
            <a:r>
              <a:rPr lang="en-US" sz="3200" b="1" dirty="0">
                <a:ln w="1905"/>
                <a:solidFill>
                  <a:srgbClr val="FF0000"/>
                </a:solidFill>
                <a:effectLst>
                  <a:innerShdw blurRad="69850" dist="43180" dir="5400000">
                    <a:srgbClr val="000000">
                      <a:alpha val="65000"/>
                    </a:srgbClr>
                  </a:innerShdw>
                </a:effectLst>
              </a:rPr>
              <a:t>Ongoing</a:t>
            </a:r>
            <a:endParaRPr lang="en-IE" sz="3200" b="1" dirty="0">
              <a:ln w="1905"/>
              <a:solidFill>
                <a:srgbClr val="FF0000"/>
              </a:solidFill>
              <a:effectLst>
                <a:innerShdw blurRad="69850" dist="43180" dir="5400000">
                  <a:srgbClr val="000000">
                    <a:alpha val="65000"/>
                  </a:srgbClr>
                </a:innerShdw>
              </a:effectLst>
            </a:endParaRPr>
          </a:p>
        </p:txBody>
      </p:sp>
      <p:sp>
        <p:nvSpPr>
          <p:cNvPr id="6" name="TextBox 5">
            <a:extLst>
              <a:ext uri="{FF2B5EF4-FFF2-40B4-BE49-F238E27FC236}">
                <a16:creationId xmlns:a16="http://schemas.microsoft.com/office/drawing/2014/main" id="{F2FD77D7-B618-3DF0-7DBA-FBD1C51F3341}"/>
              </a:ext>
            </a:extLst>
          </p:cNvPr>
          <p:cNvSpPr txBox="1"/>
          <p:nvPr/>
        </p:nvSpPr>
        <p:spPr>
          <a:xfrm>
            <a:off x="11523240" y="946488"/>
            <a:ext cx="668760" cy="5467524"/>
          </a:xfrm>
          <a:prstGeom prst="rect">
            <a:avLst/>
          </a:prstGeom>
          <a:solidFill>
            <a:srgbClr val="92D050"/>
          </a:solidFill>
        </p:spPr>
        <p:txBody>
          <a:bodyPr wrap="square" rtlCol="0">
            <a:spAutoFit/>
          </a:bodyPr>
          <a:lstStyle/>
          <a:p>
            <a:endParaRPr lang="en-GB" dirty="0"/>
          </a:p>
        </p:txBody>
      </p:sp>
      <p:graphicFrame>
        <p:nvGraphicFramePr>
          <p:cNvPr id="13" name="Table 12">
            <a:extLst>
              <a:ext uri="{FF2B5EF4-FFF2-40B4-BE49-F238E27FC236}">
                <a16:creationId xmlns:a16="http://schemas.microsoft.com/office/drawing/2014/main" id="{409A5B62-36B2-B101-684B-6D9936D592BB}"/>
              </a:ext>
            </a:extLst>
          </p:cNvPr>
          <p:cNvGraphicFramePr>
            <a:graphicFrameLocks noGrp="1"/>
          </p:cNvGraphicFramePr>
          <p:nvPr>
            <p:extLst>
              <p:ext uri="{D42A27DB-BD31-4B8C-83A1-F6EECF244321}">
                <p14:modId xmlns:p14="http://schemas.microsoft.com/office/powerpoint/2010/main" val="1433487073"/>
              </p:ext>
            </p:extLst>
          </p:nvPr>
        </p:nvGraphicFramePr>
        <p:xfrm>
          <a:off x="1184972" y="3624142"/>
          <a:ext cx="7967591" cy="2167650"/>
        </p:xfrm>
        <a:graphic>
          <a:graphicData uri="http://schemas.openxmlformats.org/drawingml/2006/table">
            <a:tbl>
              <a:tblPr/>
              <a:tblGrid>
                <a:gridCol w="5669484">
                  <a:extLst>
                    <a:ext uri="{9D8B030D-6E8A-4147-A177-3AD203B41FA5}">
                      <a16:colId xmlns:a16="http://schemas.microsoft.com/office/drawing/2014/main" val="20000"/>
                    </a:ext>
                  </a:extLst>
                </a:gridCol>
                <a:gridCol w="2298107">
                  <a:extLst>
                    <a:ext uri="{9D8B030D-6E8A-4147-A177-3AD203B41FA5}">
                      <a16:colId xmlns:a16="http://schemas.microsoft.com/office/drawing/2014/main" val="20001"/>
                    </a:ext>
                  </a:extLst>
                </a:gridCol>
              </a:tblGrid>
              <a:tr h="361275">
                <a:tc>
                  <a:txBody>
                    <a:bodyPr/>
                    <a:lstStyle/>
                    <a:p>
                      <a:pPr lvl="1" algn="l" fontAlgn="ctr"/>
                      <a:r>
                        <a:rPr lang="en-GB" sz="2000" b="1" i="0" u="none" strike="noStrike" dirty="0">
                          <a:solidFill>
                            <a:schemeClr val="accent5">
                              <a:lumMod val="50000"/>
                            </a:schemeClr>
                          </a:solidFill>
                          <a:latin typeface="Calibri"/>
                        </a:rPr>
                        <a:t>Issue of Pre</a:t>
                      </a:r>
                      <a:r>
                        <a:rPr lang="en-GB" sz="2000" b="1" i="0" u="none" strike="noStrike" baseline="0" dirty="0">
                          <a:solidFill>
                            <a:schemeClr val="accent5">
                              <a:lumMod val="50000"/>
                            </a:schemeClr>
                          </a:solidFill>
                          <a:latin typeface="Calibri"/>
                        </a:rPr>
                        <a:t> Information Notice </a:t>
                      </a:r>
                      <a:endParaRPr lang="en-GB" sz="2000" b="1" i="0" u="none" strike="noStrike" dirty="0">
                        <a:solidFill>
                          <a:schemeClr val="accent5">
                            <a:lumMod val="50000"/>
                          </a:schemeClr>
                        </a:solidFill>
                        <a:latin typeface="Calibri"/>
                      </a:endParaRPr>
                    </a:p>
                  </a:txBody>
                  <a:tcPr marL="8099" marR="8099" marT="80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Q1-2023</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61275">
                <a:tc>
                  <a:txBody>
                    <a:bodyPr/>
                    <a:lstStyle/>
                    <a:p>
                      <a:pPr lvl="1" algn="l" fontAlgn="ctr"/>
                      <a:r>
                        <a:rPr lang="en-GB" sz="2000" b="1" i="0" u="none" strike="noStrike" dirty="0">
                          <a:solidFill>
                            <a:schemeClr val="accent5">
                              <a:lumMod val="50000"/>
                            </a:schemeClr>
                          </a:solidFill>
                          <a:latin typeface="+mn-lt"/>
                        </a:rPr>
                        <a:t>Issue of Invitation to Participate (step 1)</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Q1-2024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4014165"/>
                  </a:ext>
                </a:extLst>
              </a:tr>
              <a:tr h="361275">
                <a:tc>
                  <a:txBody>
                    <a:bodyPr/>
                    <a:lstStyle/>
                    <a:p>
                      <a:pPr lvl="1" algn="l" fontAlgn="ctr"/>
                      <a:r>
                        <a:rPr lang="en-GB" sz="2000" b="1" i="0" u="none" strike="noStrike" dirty="0">
                          <a:solidFill>
                            <a:schemeClr val="accent5">
                              <a:lumMod val="50000"/>
                            </a:schemeClr>
                          </a:solidFill>
                          <a:latin typeface="Calibri"/>
                        </a:rPr>
                        <a:t>Issue of Call For Tender (step 2)</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Q2-2024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61275">
                <a:tc>
                  <a:txBody>
                    <a:bodyPr/>
                    <a:lstStyle/>
                    <a:p>
                      <a:pPr lvl="1" algn="l" fontAlgn="ctr"/>
                      <a:r>
                        <a:rPr lang="en-GB" sz="2000" b="1" i="0" u="none" strike="noStrike" dirty="0">
                          <a:solidFill>
                            <a:schemeClr val="accent5">
                              <a:lumMod val="50000"/>
                            </a:schemeClr>
                          </a:solidFill>
                          <a:latin typeface="Calibri"/>
                        </a:rPr>
                        <a:t>Receipt of Tenders</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Q2-2024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61275">
                <a:tc>
                  <a:txBody>
                    <a:bodyPr/>
                    <a:lstStyle/>
                    <a:p>
                      <a:pPr lvl="1" algn="l" fontAlgn="ctr"/>
                      <a:r>
                        <a:rPr lang="en-GB" sz="2000" b="1" i="0" u="none" strike="noStrike" dirty="0">
                          <a:solidFill>
                            <a:schemeClr val="accent5">
                              <a:lumMod val="50000"/>
                            </a:schemeClr>
                          </a:solidFill>
                          <a:latin typeface="Calibri"/>
                        </a:rPr>
                        <a:t>Contract Award</a:t>
                      </a:r>
                    </a:p>
                  </a:txBody>
                  <a:tcPr marL="8099" marR="8099" marT="80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Q1-2025</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61275">
                <a:tc>
                  <a:txBody>
                    <a:bodyPr/>
                    <a:lstStyle/>
                    <a:p>
                      <a:pPr lvl="1" algn="l" fontAlgn="ctr"/>
                      <a:r>
                        <a:rPr lang="en-GB" sz="2000" b="1" i="0" u="none" strike="noStrike" dirty="0">
                          <a:solidFill>
                            <a:schemeClr val="accent5">
                              <a:lumMod val="50000"/>
                            </a:schemeClr>
                          </a:solidFill>
                          <a:latin typeface="Calibri"/>
                        </a:rPr>
                        <a:t>Contract Signature</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Q2-2025</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14" name="Rectangle 13">
            <a:extLst>
              <a:ext uri="{FF2B5EF4-FFF2-40B4-BE49-F238E27FC236}">
                <a16:creationId xmlns:a16="http://schemas.microsoft.com/office/drawing/2014/main" id="{40ADC4D7-ED02-5E5C-6936-BFBE4574040D}"/>
              </a:ext>
            </a:extLst>
          </p:cNvPr>
          <p:cNvSpPr/>
          <p:nvPr/>
        </p:nvSpPr>
        <p:spPr>
          <a:xfrm>
            <a:off x="1093220" y="1464225"/>
            <a:ext cx="9448752" cy="1938992"/>
          </a:xfrm>
          <a:prstGeom prst="rect">
            <a:avLst/>
          </a:prstGeom>
        </p:spPr>
        <p:txBody>
          <a:bodyPr wrap="square">
            <a:spAutoFit/>
          </a:bodyPr>
          <a:lstStyle/>
          <a:p>
            <a:pPr>
              <a:buFontTx/>
              <a:buNone/>
            </a:pPr>
            <a:r>
              <a:rPr lang="en-US" sz="2000" b="1" dirty="0">
                <a:solidFill>
                  <a:schemeClr val="accent5">
                    <a:lumMod val="75000"/>
                  </a:schemeClr>
                </a:solidFill>
                <a:ea typeface="ＭＳ Ｐゴシック"/>
              </a:rPr>
              <a:t>Procurement Process: </a:t>
            </a:r>
            <a:r>
              <a:rPr lang="en-US" sz="2000" dirty="0">
                <a:ea typeface="ＭＳ Ｐゴシック"/>
              </a:rPr>
              <a:t>Competitive Procedure with Negotiation</a:t>
            </a:r>
          </a:p>
          <a:p>
            <a:pPr>
              <a:buFontTx/>
              <a:buNone/>
            </a:pPr>
            <a:r>
              <a:rPr lang="en-US" sz="2000" b="1" dirty="0">
                <a:solidFill>
                  <a:schemeClr val="accent5">
                    <a:lumMod val="75000"/>
                  </a:schemeClr>
                </a:solidFill>
                <a:ea typeface="ＭＳ Ｐゴシック"/>
              </a:rPr>
              <a:t>Contract Type: </a:t>
            </a:r>
            <a:r>
              <a:rPr lang="en-US" sz="2000" dirty="0">
                <a:ea typeface="ＭＳ Ｐゴシック"/>
              </a:rPr>
              <a:t>Supply</a:t>
            </a:r>
          </a:p>
          <a:p>
            <a:pPr>
              <a:buFontTx/>
              <a:buNone/>
            </a:pPr>
            <a:r>
              <a:rPr lang="en-US" sz="2000" b="1" dirty="0">
                <a:solidFill>
                  <a:schemeClr val="accent5">
                    <a:lumMod val="75000"/>
                  </a:schemeClr>
                </a:solidFill>
                <a:ea typeface="ＭＳ Ｐゴシック"/>
              </a:rPr>
              <a:t>Procedure Title: </a:t>
            </a:r>
            <a:r>
              <a:rPr lang="en-GB" sz="2000" dirty="0">
                <a:effectLst/>
              </a:rPr>
              <a:t>Miscellaneous infrastructure, mechanical, electrical and instrumentation &amp; control, finishing and retrofit works</a:t>
            </a:r>
          </a:p>
          <a:p>
            <a:endParaRPr lang="en-US" sz="2000" b="1" dirty="0">
              <a:solidFill>
                <a:schemeClr val="accent5">
                  <a:lumMod val="75000"/>
                </a:schemeClr>
              </a:solidFill>
              <a:ea typeface="ＭＳ Ｐゴシック"/>
            </a:endParaRPr>
          </a:p>
          <a:p>
            <a:r>
              <a:rPr lang="en-US" sz="2000" b="1" dirty="0">
                <a:solidFill>
                  <a:schemeClr val="accent5">
                    <a:lumMod val="75000"/>
                  </a:schemeClr>
                </a:solidFill>
                <a:ea typeface="ＭＳ Ｐゴシック"/>
              </a:rPr>
              <a:t>Key Dates:</a:t>
            </a:r>
          </a:p>
        </p:txBody>
      </p:sp>
      <p:sp>
        <p:nvSpPr>
          <p:cNvPr id="4" name="Footer Placeholder 1">
            <a:extLst>
              <a:ext uri="{FF2B5EF4-FFF2-40B4-BE49-F238E27FC236}">
                <a16:creationId xmlns:a16="http://schemas.microsoft.com/office/drawing/2014/main" id="{DE9F2872-2D99-A9DC-D4D1-41C99B8407B0}"/>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Tree>
    <p:extLst>
      <p:ext uri="{BB962C8B-B14F-4D97-AF65-F5344CB8AC3E}">
        <p14:creationId xmlns:p14="http://schemas.microsoft.com/office/powerpoint/2010/main" val="3679747444"/>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EC823-EEB6-466E-A957-A7B136F71EF2}"/>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13</a:t>
            </a:fld>
            <a:endParaRPr lang="en-US" dirty="0"/>
          </a:p>
        </p:txBody>
      </p:sp>
      <p:sp>
        <p:nvSpPr>
          <p:cNvPr id="5" name="Rectangle 4">
            <a:extLst>
              <a:ext uri="{FF2B5EF4-FFF2-40B4-BE49-F238E27FC236}">
                <a16:creationId xmlns:a16="http://schemas.microsoft.com/office/drawing/2014/main" id="{E4977061-2802-4806-97EB-9B30D49E04DA}"/>
              </a:ext>
            </a:extLst>
          </p:cNvPr>
          <p:cNvSpPr/>
          <p:nvPr/>
        </p:nvSpPr>
        <p:spPr>
          <a:xfrm rot="1076735">
            <a:off x="9177815" y="1439713"/>
            <a:ext cx="2665406" cy="584775"/>
          </a:xfrm>
          <a:prstGeom prst="rect">
            <a:avLst/>
          </a:prstGeom>
          <a:noFill/>
          <a:ln>
            <a:noFill/>
          </a:ln>
        </p:spPr>
        <p:txBody>
          <a:bodyPr wrap="square">
            <a:spAutoFit/>
          </a:bodyPr>
          <a:lstStyle/>
          <a:p>
            <a:pPr algn="ctr"/>
            <a:r>
              <a:rPr lang="en-US" sz="3200" b="1" dirty="0">
                <a:ln w="1905"/>
                <a:solidFill>
                  <a:srgbClr val="FF0000"/>
                </a:solidFill>
                <a:effectLst>
                  <a:innerShdw blurRad="69850" dist="43180" dir="5400000">
                    <a:srgbClr val="000000">
                      <a:alpha val="65000"/>
                    </a:srgbClr>
                  </a:innerShdw>
                </a:effectLst>
              </a:rPr>
              <a:t>Ongoing</a:t>
            </a:r>
            <a:endParaRPr lang="en-IE" sz="3200" b="1" dirty="0">
              <a:ln w="1905"/>
              <a:solidFill>
                <a:srgbClr val="FF0000"/>
              </a:solidFill>
              <a:effectLst>
                <a:innerShdw blurRad="69850" dist="43180" dir="5400000">
                  <a:srgbClr val="000000">
                    <a:alpha val="65000"/>
                  </a:srgbClr>
                </a:innerShdw>
              </a:effectLst>
            </a:endParaRPr>
          </a:p>
        </p:txBody>
      </p:sp>
      <p:sp>
        <p:nvSpPr>
          <p:cNvPr id="8" name="TextBox 7">
            <a:extLst>
              <a:ext uri="{FF2B5EF4-FFF2-40B4-BE49-F238E27FC236}">
                <a16:creationId xmlns:a16="http://schemas.microsoft.com/office/drawing/2014/main" id="{5D0101D9-C7CF-4E92-9C61-144584DB3C4E}"/>
              </a:ext>
            </a:extLst>
          </p:cNvPr>
          <p:cNvSpPr txBox="1"/>
          <p:nvPr/>
        </p:nvSpPr>
        <p:spPr>
          <a:xfrm>
            <a:off x="11523240" y="946488"/>
            <a:ext cx="668760" cy="5467524"/>
          </a:xfrm>
          <a:prstGeom prst="rect">
            <a:avLst/>
          </a:prstGeom>
          <a:solidFill>
            <a:srgbClr val="92D050"/>
          </a:solidFill>
        </p:spPr>
        <p:txBody>
          <a:bodyPr wrap="square" rtlCol="0">
            <a:spAutoFit/>
          </a:bodyPr>
          <a:lstStyle/>
          <a:p>
            <a:endParaRPr lang="en-GB" dirty="0"/>
          </a:p>
        </p:txBody>
      </p:sp>
      <p:sp>
        <p:nvSpPr>
          <p:cNvPr id="10" name="Title 3">
            <a:extLst>
              <a:ext uri="{FF2B5EF4-FFF2-40B4-BE49-F238E27FC236}">
                <a16:creationId xmlns:a16="http://schemas.microsoft.com/office/drawing/2014/main" id="{A1E72E4D-772D-4142-A676-75A0C0394E67}"/>
              </a:ext>
            </a:extLst>
          </p:cNvPr>
          <p:cNvSpPr>
            <a:spLocks noGrp="1"/>
          </p:cNvSpPr>
          <p:nvPr>
            <p:ph type="title"/>
          </p:nvPr>
        </p:nvSpPr>
        <p:spPr>
          <a:xfrm>
            <a:off x="323528" y="250969"/>
            <a:ext cx="9084840" cy="451406"/>
          </a:xfrm>
        </p:spPr>
        <p:txBody>
          <a:bodyPr/>
          <a:lstStyle/>
          <a:p>
            <a:r>
              <a:rPr lang="en-GB" sz="2800" dirty="0">
                <a:effectLst/>
                <a:latin typeface="+mj-lt"/>
              </a:rPr>
              <a:t> F4E-OMF-1168-04 [TB22 Lot D]</a:t>
            </a:r>
            <a:endParaRPr lang="en-US" dirty="0">
              <a:solidFill>
                <a:srgbClr val="EDC833"/>
              </a:solidFill>
            </a:endParaRPr>
          </a:p>
        </p:txBody>
      </p:sp>
      <p:graphicFrame>
        <p:nvGraphicFramePr>
          <p:cNvPr id="11" name="Table 10">
            <a:extLst>
              <a:ext uri="{FF2B5EF4-FFF2-40B4-BE49-F238E27FC236}">
                <a16:creationId xmlns:a16="http://schemas.microsoft.com/office/drawing/2014/main" id="{4C8273C8-1B78-4D01-9FA2-D9570620DAC8}"/>
              </a:ext>
            </a:extLst>
          </p:cNvPr>
          <p:cNvGraphicFramePr>
            <a:graphicFrameLocks noGrp="1"/>
          </p:cNvGraphicFramePr>
          <p:nvPr>
            <p:extLst>
              <p:ext uri="{D42A27DB-BD31-4B8C-83A1-F6EECF244321}">
                <p14:modId xmlns:p14="http://schemas.microsoft.com/office/powerpoint/2010/main" val="4090542019"/>
              </p:ext>
            </p:extLst>
          </p:nvPr>
        </p:nvGraphicFramePr>
        <p:xfrm>
          <a:off x="1180768" y="3386498"/>
          <a:ext cx="7992888" cy="2274750"/>
        </p:xfrm>
        <a:graphic>
          <a:graphicData uri="http://schemas.openxmlformats.org/drawingml/2006/table">
            <a:tbl>
              <a:tblPr/>
              <a:tblGrid>
                <a:gridCol w="5687485">
                  <a:extLst>
                    <a:ext uri="{9D8B030D-6E8A-4147-A177-3AD203B41FA5}">
                      <a16:colId xmlns:a16="http://schemas.microsoft.com/office/drawing/2014/main" val="20000"/>
                    </a:ext>
                  </a:extLst>
                </a:gridCol>
                <a:gridCol w="2305403">
                  <a:extLst>
                    <a:ext uri="{9D8B030D-6E8A-4147-A177-3AD203B41FA5}">
                      <a16:colId xmlns:a16="http://schemas.microsoft.com/office/drawing/2014/main" val="20001"/>
                    </a:ext>
                  </a:extLst>
                </a:gridCol>
              </a:tblGrid>
              <a:tr h="379125">
                <a:tc>
                  <a:txBody>
                    <a:bodyPr/>
                    <a:lstStyle/>
                    <a:p>
                      <a:pPr lvl="1" algn="l" fontAlgn="ctr"/>
                      <a:r>
                        <a:rPr lang="en-GB" sz="2000" b="1" i="0" u="none" strike="noStrike" dirty="0">
                          <a:solidFill>
                            <a:schemeClr val="accent5">
                              <a:lumMod val="50000"/>
                            </a:schemeClr>
                          </a:solidFill>
                          <a:latin typeface="Calibri"/>
                        </a:rPr>
                        <a:t>Issue of Pre</a:t>
                      </a:r>
                      <a:r>
                        <a:rPr lang="en-GB" sz="2000" b="1" i="0" u="none" strike="noStrike" baseline="0" dirty="0">
                          <a:solidFill>
                            <a:schemeClr val="accent5">
                              <a:lumMod val="50000"/>
                            </a:schemeClr>
                          </a:solidFill>
                          <a:latin typeface="Calibri"/>
                        </a:rPr>
                        <a:t> Information Notice </a:t>
                      </a:r>
                      <a:endParaRPr lang="en-GB" sz="2000" b="1" i="0" u="none" strike="noStrike" dirty="0">
                        <a:solidFill>
                          <a:schemeClr val="accent5">
                            <a:lumMod val="50000"/>
                          </a:schemeClr>
                        </a:solidFill>
                        <a:latin typeface="Calibri"/>
                      </a:endParaRPr>
                    </a:p>
                  </a:txBody>
                  <a:tcPr marL="8099" marR="8099" marT="80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2000" b="1" i="0" u="none" strike="noStrike" kern="1200" dirty="0">
                          <a:solidFill>
                            <a:schemeClr val="accent5">
                              <a:lumMod val="50000"/>
                            </a:schemeClr>
                          </a:solidFill>
                          <a:latin typeface="+mn-lt"/>
                          <a:ea typeface="+mn-ea"/>
                          <a:cs typeface="+mn-cs"/>
                        </a:rPr>
                        <a:t>Q2-2021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9125">
                <a:tc>
                  <a:txBody>
                    <a:bodyPr/>
                    <a:lstStyle/>
                    <a:p>
                      <a:pPr lvl="1" algn="l" fontAlgn="ctr"/>
                      <a:r>
                        <a:rPr lang="en-GB" sz="2000" b="1" i="0" u="none" strike="noStrike" dirty="0">
                          <a:solidFill>
                            <a:schemeClr val="accent5">
                              <a:lumMod val="50000"/>
                            </a:schemeClr>
                          </a:solidFill>
                          <a:latin typeface="+mn-lt"/>
                        </a:rPr>
                        <a:t>Issue of Invitation to Participate (step 1)</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2000" b="1" i="0" u="none" strike="noStrike" kern="1200" dirty="0">
                          <a:solidFill>
                            <a:schemeClr val="accent5">
                              <a:lumMod val="50000"/>
                            </a:schemeClr>
                          </a:solidFill>
                          <a:latin typeface="+mn-lt"/>
                          <a:ea typeface="+mn-ea"/>
                          <a:cs typeface="+mn-cs"/>
                        </a:rPr>
                        <a:t>Q3-2021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4014165"/>
                  </a:ext>
                </a:extLst>
              </a:tr>
              <a:tr h="379125">
                <a:tc>
                  <a:txBody>
                    <a:bodyPr/>
                    <a:lstStyle/>
                    <a:p>
                      <a:pPr lvl="1" algn="l" fontAlgn="ctr"/>
                      <a:r>
                        <a:rPr lang="en-GB" sz="2000" b="1" i="0" u="none" strike="noStrike" dirty="0">
                          <a:solidFill>
                            <a:schemeClr val="accent5">
                              <a:lumMod val="50000"/>
                            </a:schemeClr>
                          </a:solidFill>
                          <a:latin typeface="Calibri"/>
                        </a:rPr>
                        <a:t>Issue of Call For Tender (step 2)</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2000" b="1" i="0" u="none" strike="noStrike" kern="1200" dirty="0">
                          <a:solidFill>
                            <a:schemeClr val="accent5">
                              <a:lumMod val="50000"/>
                            </a:schemeClr>
                          </a:solidFill>
                          <a:latin typeface="+mn-lt"/>
                          <a:ea typeface="+mn-ea"/>
                          <a:cs typeface="+mn-cs"/>
                        </a:rPr>
                        <a:t>Q2-2023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9125">
                <a:tc>
                  <a:txBody>
                    <a:bodyPr/>
                    <a:lstStyle/>
                    <a:p>
                      <a:pPr lvl="1" algn="l" fontAlgn="ctr"/>
                      <a:r>
                        <a:rPr lang="en-GB" sz="2000" b="1" i="0" u="none" strike="noStrike" dirty="0">
                          <a:solidFill>
                            <a:schemeClr val="accent5">
                              <a:lumMod val="50000"/>
                            </a:schemeClr>
                          </a:solidFill>
                          <a:latin typeface="Calibri"/>
                        </a:rPr>
                        <a:t>Receipt of Tenders</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2000" b="1" i="0" u="none" strike="noStrike" kern="1200" dirty="0">
                          <a:solidFill>
                            <a:schemeClr val="accent5">
                              <a:lumMod val="50000"/>
                            </a:schemeClr>
                          </a:solidFill>
                          <a:latin typeface="+mn-lt"/>
                          <a:ea typeface="+mn-ea"/>
                          <a:cs typeface="+mn-cs"/>
                        </a:rPr>
                        <a:t>Q1-2024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9125">
                <a:tc>
                  <a:txBody>
                    <a:bodyPr/>
                    <a:lstStyle/>
                    <a:p>
                      <a:pPr lvl="1" algn="l" fontAlgn="ctr"/>
                      <a:r>
                        <a:rPr lang="en-GB" sz="2000" b="1" i="0" u="none" strike="noStrike" dirty="0">
                          <a:solidFill>
                            <a:schemeClr val="accent5">
                              <a:lumMod val="50000"/>
                            </a:schemeClr>
                          </a:solidFill>
                          <a:latin typeface="Calibri"/>
                        </a:rPr>
                        <a:t>Contract Award</a:t>
                      </a:r>
                    </a:p>
                  </a:txBody>
                  <a:tcPr marL="8099" marR="8099" marT="80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Q2-2024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9125">
                <a:tc>
                  <a:txBody>
                    <a:bodyPr/>
                    <a:lstStyle/>
                    <a:p>
                      <a:pPr lvl="1" algn="l" fontAlgn="ctr"/>
                      <a:r>
                        <a:rPr lang="en-GB" sz="2000" b="1" i="0" u="none" strike="noStrike" dirty="0">
                          <a:solidFill>
                            <a:schemeClr val="accent5">
                              <a:lumMod val="50000"/>
                            </a:schemeClr>
                          </a:solidFill>
                          <a:latin typeface="Calibri"/>
                        </a:rPr>
                        <a:t>Contract Signature</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Q2-2024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4" name="Footer Placeholder 1">
            <a:extLst>
              <a:ext uri="{FF2B5EF4-FFF2-40B4-BE49-F238E27FC236}">
                <a16:creationId xmlns:a16="http://schemas.microsoft.com/office/drawing/2014/main" id="{DD5D7E0A-ABD9-89E2-B7EC-519624E85D26}"/>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
        <p:nvSpPr>
          <p:cNvPr id="2" name="Rectangle 1">
            <a:extLst>
              <a:ext uri="{FF2B5EF4-FFF2-40B4-BE49-F238E27FC236}">
                <a16:creationId xmlns:a16="http://schemas.microsoft.com/office/drawing/2014/main" id="{574B33D0-5FE7-3CB6-E8F9-376E82D3F5A3}"/>
              </a:ext>
            </a:extLst>
          </p:cNvPr>
          <p:cNvSpPr/>
          <p:nvPr/>
        </p:nvSpPr>
        <p:spPr>
          <a:xfrm>
            <a:off x="1110158" y="1556792"/>
            <a:ext cx="9238290" cy="1631216"/>
          </a:xfrm>
          <a:prstGeom prst="rect">
            <a:avLst/>
          </a:prstGeom>
        </p:spPr>
        <p:txBody>
          <a:bodyPr wrap="square">
            <a:spAutoFit/>
          </a:bodyPr>
          <a:lstStyle/>
          <a:p>
            <a:pPr>
              <a:buFontTx/>
              <a:buNone/>
            </a:pPr>
            <a:r>
              <a:rPr lang="en-US" sz="2000" b="1" dirty="0">
                <a:solidFill>
                  <a:schemeClr val="accent5">
                    <a:lumMod val="75000"/>
                  </a:schemeClr>
                </a:solidFill>
                <a:ea typeface="ＭＳ Ｐゴシック"/>
              </a:rPr>
              <a:t>Procurement Process: </a:t>
            </a:r>
            <a:r>
              <a:rPr lang="en-US" sz="2000" dirty="0">
                <a:ea typeface="ＭＳ Ｐゴシック"/>
              </a:rPr>
              <a:t>Competitive Procedure with Negotiation</a:t>
            </a:r>
          </a:p>
          <a:p>
            <a:pPr>
              <a:buFontTx/>
              <a:buNone/>
            </a:pPr>
            <a:r>
              <a:rPr lang="en-US" sz="2000" b="1" dirty="0">
                <a:solidFill>
                  <a:schemeClr val="accent5">
                    <a:lumMod val="75000"/>
                  </a:schemeClr>
                </a:solidFill>
                <a:ea typeface="ＭＳ Ｐゴシック"/>
              </a:rPr>
              <a:t>Contract Type: </a:t>
            </a:r>
            <a:r>
              <a:rPr lang="en-US" sz="2000" dirty="0">
                <a:ea typeface="ＭＳ Ｐゴシック"/>
              </a:rPr>
              <a:t>FIDIC</a:t>
            </a:r>
          </a:p>
          <a:p>
            <a:pPr>
              <a:buFontTx/>
              <a:buNone/>
            </a:pPr>
            <a:r>
              <a:rPr lang="en-US" sz="2000" b="1" dirty="0">
                <a:solidFill>
                  <a:schemeClr val="accent5">
                    <a:lumMod val="75000"/>
                  </a:schemeClr>
                </a:solidFill>
                <a:ea typeface="ＭＳ Ｐゴシック"/>
              </a:rPr>
              <a:t>Procedure Title: </a:t>
            </a:r>
            <a:r>
              <a:rPr lang="en-GB" sz="2000" dirty="0">
                <a:effectLst/>
              </a:rPr>
              <a:t>Waterproofing, Roofing, Cladding, Rainwater drainage</a:t>
            </a:r>
            <a:endParaRPr lang="en-US" sz="2000" b="1" dirty="0">
              <a:solidFill>
                <a:schemeClr val="accent5">
                  <a:lumMod val="75000"/>
                </a:schemeClr>
              </a:solidFill>
              <a:ea typeface="ＭＳ Ｐゴシック"/>
            </a:endParaRPr>
          </a:p>
          <a:p>
            <a:pPr>
              <a:buFontTx/>
              <a:buNone/>
            </a:pPr>
            <a:endParaRPr lang="en-US" sz="2000" b="1" dirty="0">
              <a:solidFill>
                <a:schemeClr val="accent5">
                  <a:lumMod val="75000"/>
                </a:schemeClr>
              </a:solidFill>
              <a:ea typeface="ＭＳ Ｐゴシック"/>
            </a:endParaRPr>
          </a:p>
          <a:p>
            <a:pPr>
              <a:buFontTx/>
              <a:buNone/>
            </a:pPr>
            <a:r>
              <a:rPr lang="en-US" sz="2000" b="1" dirty="0">
                <a:solidFill>
                  <a:schemeClr val="accent5">
                    <a:lumMod val="75000"/>
                  </a:schemeClr>
                </a:solidFill>
                <a:ea typeface="ＭＳ Ｐゴシック"/>
              </a:rPr>
              <a:t>Key Dates:</a:t>
            </a:r>
          </a:p>
        </p:txBody>
      </p:sp>
    </p:spTree>
    <p:extLst>
      <p:ext uri="{BB962C8B-B14F-4D97-AF65-F5344CB8AC3E}">
        <p14:creationId xmlns:p14="http://schemas.microsoft.com/office/powerpoint/2010/main" val="3696333590"/>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78BBC7-D849-34EB-E0D1-3EDA9B623548}"/>
              </a:ext>
            </a:extLst>
          </p:cNvPr>
          <p:cNvGrpSpPr/>
          <p:nvPr/>
        </p:nvGrpSpPr>
        <p:grpSpPr>
          <a:xfrm>
            <a:off x="1487488" y="2600907"/>
            <a:ext cx="9361040" cy="1656184"/>
            <a:chOff x="460851" y="4004552"/>
            <a:chExt cx="6451916" cy="649440"/>
          </a:xfrm>
        </p:grpSpPr>
        <p:sp>
          <p:nvSpPr>
            <p:cNvPr id="5" name="Rectangle: Rounded Corners 4">
              <a:extLst>
                <a:ext uri="{FF2B5EF4-FFF2-40B4-BE49-F238E27FC236}">
                  <a16:creationId xmlns:a16="http://schemas.microsoft.com/office/drawing/2014/main" id="{7CA13111-7BB1-9AEC-5DAC-99B1EE533FE6}"/>
                </a:ext>
              </a:extLst>
            </p:cNvPr>
            <p:cNvSpPr/>
            <p:nvPr/>
          </p:nvSpPr>
          <p:spPr>
            <a:xfrm>
              <a:off x="460851" y="4004552"/>
              <a:ext cx="6451916" cy="649440"/>
            </a:xfrm>
            <a:prstGeom prst="roundRect">
              <a:avLst/>
            </a:prstGeom>
            <a:solidFill>
              <a:srgbClr val="DC4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7CE2D059-F132-0699-6336-37DBA8D1975C}"/>
                </a:ext>
              </a:extLst>
            </p:cNvPr>
            <p:cNvSpPr txBox="1"/>
            <p:nvPr/>
          </p:nvSpPr>
          <p:spPr>
            <a:xfrm>
              <a:off x="492554" y="4036255"/>
              <a:ext cx="6388510"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p:txBody>
        </p:sp>
      </p:grpSp>
      <p:sp>
        <p:nvSpPr>
          <p:cNvPr id="2" name="Footer Placeholder 1">
            <a:extLst>
              <a:ext uri="{FF2B5EF4-FFF2-40B4-BE49-F238E27FC236}">
                <a16:creationId xmlns:a16="http://schemas.microsoft.com/office/drawing/2014/main" id="{A967A027-85F6-F032-EA62-2D2A3924E2B0}"/>
              </a:ext>
            </a:extLst>
          </p:cNvPr>
          <p:cNvSpPr>
            <a:spLocks noGrp="1"/>
          </p:cNvSpPr>
          <p:nvPr>
            <p:ph type="ftr" sz="quarter" idx="11"/>
          </p:nvPr>
        </p:nvSpPr>
        <p:spPr/>
        <p:txBody>
          <a:bodyPr/>
          <a:lstStyle/>
          <a:p>
            <a:r>
              <a:rPr lang="en-GB" dirty="0"/>
              <a:t>Buildings Construction - Procurement Strategy – Q1 2024 update</a:t>
            </a:r>
            <a:endParaRPr lang="en-US" dirty="0"/>
          </a:p>
        </p:txBody>
      </p:sp>
      <p:sp>
        <p:nvSpPr>
          <p:cNvPr id="3" name="Slide Number Placeholder 2">
            <a:extLst>
              <a:ext uri="{FF2B5EF4-FFF2-40B4-BE49-F238E27FC236}">
                <a16:creationId xmlns:a16="http://schemas.microsoft.com/office/drawing/2014/main" id="{05721BE7-E163-7D40-1124-9C747DEBEC33}"/>
              </a:ext>
            </a:extLst>
          </p:cNvPr>
          <p:cNvSpPr>
            <a:spLocks noGrp="1"/>
          </p:cNvSpPr>
          <p:nvPr>
            <p:ph type="sldNum" sz="quarter" idx="12"/>
          </p:nvPr>
        </p:nvSpPr>
        <p:spPr/>
        <p:txBody>
          <a:bodyPr/>
          <a:lstStyle/>
          <a:p>
            <a:fld id="{0B55C215-7F9A-4AB7-8398-183B47447BCF}" type="slidenum">
              <a:rPr lang="en-US" smtClean="0"/>
              <a:pPr/>
              <a:t>14</a:t>
            </a:fld>
            <a:endParaRPr lang="en-US"/>
          </a:p>
        </p:txBody>
      </p:sp>
      <p:sp>
        <p:nvSpPr>
          <p:cNvPr id="7" name="Title 1">
            <a:extLst>
              <a:ext uri="{FF2B5EF4-FFF2-40B4-BE49-F238E27FC236}">
                <a16:creationId xmlns:a16="http://schemas.microsoft.com/office/drawing/2014/main" id="{78A31FBB-E910-4863-D9F9-DCCAF7F752CE}"/>
              </a:ext>
            </a:extLst>
          </p:cNvPr>
          <p:cNvSpPr>
            <a:spLocks noGrp="1"/>
          </p:cNvSpPr>
          <p:nvPr>
            <p:ph type="title"/>
          </p:nvPr>
        </p:nvSpPr>
        <p:spPr>
          <a:xfrm>
            <a:off x="0" y="3013501"/>
            <a:ext cx="12192000" cy="830997"/>
          </a:xfrm>
        </p:spPr>
        <p:txBody>
          <a:bodyPr/>
          <a:lstStyle/>
          <a:p>
            <a:pPr algn="ctr">
              <a:lnSpc>
                <a:spcPct val="100000"/>
              </a:lnSpc>
              <a:spcBef>
                <a:spcPts val="600"/>
              </a:spcBef>
            </a:pPr>
            <a:r>
              <a:rPr lang="en-GB" sz="4800" b="0" dirty="0">
                <a:solidFill>
                  <a:schemeClr val="bg1"/>
                </a:solidFill>
              </a:rPr>
              <a:t>5. Upcoming Procurements </a:t>
            </a:r>
          </a:p>
        </p:txBody>
      </p:sp>
    </p:spTree>
    <p:extLst>
      <p:ext uri="{BB962C8B-B14F-4D97-AF65-F5344CB8AC3E}">
        <p14:creationId xmlns:p14="http://schemas.microsoft.com/office/powerpoint/2010/main" val="84802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EC823-EEB6-466E-A957-A7B136F71EF2}"/>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15</a:t>
            </a:fld>
            <a:endParaRPr lang="en-US" dirty="0"/>
          </a:p>
        </p:txBody>
      </p:sp>
      <p:sp>
        <p:nvSpPr>
          <p:cNvPr id="4" name="Title 6">
            <a:extLst>
              <a:ext uri="{FF2B5EF4-FFF2-40B4-BE49-F238E27FC236}">
                <a16:creationId xmlns:a16="http://schemas.microsoft.com/office/drawing/2014/main" id="{32F48C57-762D-4652-965E-18878AE3AFE4}"/>
              </a:ext>
            </a:extLst>
          </p:cNvPr>
          <p:cNvSpPr>
            <a:spLocks noGrp="1"/>
          </p:cNvSpPr>
          <p:nvPr>
            <p:ph type="title"/>
          </p:nvPr>
        </p:nvSpPr>
        <p:spPr>
          <a:xfrm>
            <a:off x="323528" y="250970"/>
            <a:ext cx="9156848" cy="451406"/>
          </a:xfrm>
        </p:spPr>
        <p:txBody>
          <a:bodyPr/>
          <a:lstStyle/>
          <a:p>
            <a:pPr eaLnBrk="0" hangingPunct="0"/>
            <a:r>
              <a:rPr lang="en-GB" dirty="0">
                <a:effectLst/>
                <a:latin typeface="+mj-lt"/>
              </a:rPr>
              <a:t>Upcoming Procurement Packages </a:t>
            </a:r>
            <a:endParaRPr lang="en-US" dirty="0">
              <a:effectLst/>
              <a:latin typeface="+mj-lt"/>
            </a:endParaRPr>
          </a:p>
        </p:txBody>
      </p:sp>
      <p:graphicFrame>
        <p:nvGraphicFramePr>
          <p:cNvPr id="6" name="Diagram 5">
            <a:extLst>
              <a:ext uri="{FF2B5EF4-FFF2-40B4-BE49-F238E27FC236}">
                <a16:creationId xmlns:a16="http://schemas.microsoft.com/office/drawing/2014/main" id="{08FB3BED-92F0-47AD-B6CD-642CEDBEF455}"/>
              </a:ext>
            </a:extLst>
          </p:cNvPr>
          <p:cNvGraphicFramePr/>
          <p:nvPr>
            <p:extLst>
              <p:ext uri="{D42A27DB-BD31-4B8C-83A1-F6EECF244321}">
                <p14:modId xmlns:p14="http://schemas.microsoft.com/office/powerpoint/2010/main" val="4187508164"/>
              </p:ext>
            </p:extLst>
          </p:nvPr>
        </p:nvGraphicFramePr>
        <p:xfrm>
          <a:off x="1055440" y="1556014"/>
          <a:ext cx="972108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F4AF6A8-8532-4FF2-8FD6-A37C6A748174}"/>
              </a:ext>
            </a:extLst>
          </p:cNvPr>
          <p:cNvSpPr txBox="1"/>
          <p:nvPr/>
        </p:nvSpPr>
        <p:spPr>
          <a:xfrm>
            <a:off x="11523240" y="946488"/>
            <a:ext cx="668760" cy="5467524"/>
          </a:xfrm>
          <a:prstGeom prst="rect">
            <a:avLst/>
          </a:prstGeom>
          <a:solidFill>
            <a:srgbClr val="DC4A22"/>
          </a:solidFill>
        </p:spPr>
        <p:txBody>
          <a:bodyPr wrap="square" rtlCol="0">
            <a:spAutoFit/>
          </a:bodyPr>
          <a:lstStyle/>
          <a:p>
            <a:endParaRPr lang="en-GB" dirty="0"/>
          </a:p>
        </p:txBody>
      </p:sp>
      <p:sp>
        <p:nvSpPr>
          <p:cNvPr id="5" name="Footer Placeholder 1">
            <a:extLst>
              <a:ext uri="{FF2B5EF4-FFF2-40B4-BE49-F238E27FC236}">
                <a16:creationId xmlns:a16="http://schemas.microsoft.com/office/drawing/2014/main" id="{CF7B5370-DEC4-6F05-DE13-68D1530ED738}"/>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Tree>
    <p:extLst>
      <p:ext uri="{BB962C8B-B14F-4D97-AF65-F5344CB8AC3E}">
        <p14:creationId xmlns:p14="http://schemas.microsoft.com/office/powerpoint/2010/main" val="81218283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EC823-EEB6-466E-A957-A7B136F71EF2}"/>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16</a:t>
            </a:fld>
            <a:endParaRPr lang="en-US" dirty="0"/>
          </a:p>
        </p:txBody>
      </p:sp>
      <p:sp>
        <p:nvSpPr>
          <p:cNvPr id="7" name="Title 3">
            <a:extLst>
              <a:ext uri="{FF2B5EF4-FFF2-40B4-BE49-F238E27FC236}">
                <a16:creationId xmlns:a16="http://schemas.microsoft.com/office/drawing/2014/main" id="{D816FAE8-98EE-4E9C-BD7A-B98A8669CC2D}"/>
              </a:ext>
            </a:extLst>
          </p:cNvPr>
          <p:cNvSpPr>
            <a:spLocks noGrp="1"/>
          </p:cNvSpPr>
          <p:nvPr>
            <p:ph type="title"/>
          </p:nvPr>
        </p:nvSpPr>
        <p:spPr>
          <a:xfrm>
            <a:off x="323528" y="71433"/>
            <a:ext cx="9084840" cy="810478"/>
          </a:xfrm>
        </p:spPr>
        <p:txBody>
          <a:bodyPr/>
          <a:lstStyle/>
          <a:p>
            <a:r>
              <a:rPr lang="en-GB" dirty="0">
                <a:effectLst/>
              </a:rPr>
              <a:t>TB24 – IP Electrical Diesel Generators and buildings 59, 60</a:t>
            </a:r>
          </a:p>
        </p:txBody>
      </p:sp>
      <p:graphicFrame>
        <p:nvGraphicFramePr>
          <p:cNvPr id="12" name="Table 11">
            <a:extLst>
              <a:ext uri="{FF2B5EF4-FFF2-40B4-BE49-F238E27FC236}">
                <a16:creationId xmlns:a16="http://schemas.microsoft.com/office/drawing/2014/main" id="{040F3982-22D9-41E8-AC8A-9FD3489A357C}"/>
              </a:ext>
            </a:extLst>
          </p:cNvPr>
          <p:cNvGraphicFramePr>
            <a:graphicFrameLocks noGrp="1"/>
          </p:cNvGraphicFramePr>
          <p:nvPr/>
        </p:nvGraphicFramePr>
        <p:xfrm>
          <a:off x="3143672" y="4034570"/>
          <a:ext cx="6624736" cy="2058726"/>
        </p:xfrm>
        <a:graphic>
          <a:graphicData uri="http://schemas.openxmlformats.org/drawingml/2006/table">
            <a:tbl>
              <a:tblPr/>
              <a:tblGrid>
                <a:gridCol w="4713952">
                  <a:extLst>
                    <a:ext uri="{9D8B030D-6E8A-4147-A177-3AD203B41FA5}">
                      <a16:colId xmlns:a16="http://schemas.microsoft.com/office/drawing/2014/main" val="20000"/>
                    </a:ext>
                  </a:extLst>
                </a:gridCol>
                <a:gridCol w="1910784">
                  <a:extLst>
                    <a:ext uri="{9D8B030D-6E8A-4147-A177-3AD203B41FA5}">
                      <a16:colId xmlns:a16="http://schemas.microsoft.com/office/drawing/2014/main" val="20001"/>
                    </a:ext>
                  </a:extLst>
                </a:gridCol>
              </a:tblGrid>
              <a:tr h="343121">
                <a:tc>
                  <a:txBody>
                    <a:bodyPr/>
                    <a:lstStyle/>
                    <a:p>
                      <a:pPr lvl="1" algn="l" fontAlgn="ctr"/>
                      <a:r>
                        <a:rPr lang="en-GB" sz="2000" b="1" i="0" u="none" strike="noStrike" dirty="0">
                          <a:solidFill>
                            <a:schemeClr val="accent5">
                              <a:lumMod val="50000"/>
                            </a:schemeClr>
                          </a:solidFill>
                          <a:latin typeface="Calibri"/>
                        </a:rPr>
                        <a:t>Issue of Pre</a:t>
                      </a:r>
                      <a:r>
                        <a:rPr lang="en-GB" sz="2000" b="1" i="0" u="none" strike="noStrike" baseline="0" dirty="0">
                          <a:solidFill>
                            <a:schemeClr val="accent5">
                              <a:lumMod val="50000"/>
                            </a:schemeClr>
                          </a:solidFill>
                          <a:latin typeface="Calibri"/>
                        </a:rPr>
                        <a:t> Information Notice </a:t>
                      </a:r>
                      <a:endParaRPr lang="en-GB" sz="2000" b="1" i="0" u="none" strike="noStrike" dirty="0">
                        <a:solidFill>
                          <a:schemeClr val="accent5">
                            <a:lumMod val="50000"/>
                          </a:schemeClr>
                        </a:solidFill>
                        <a:latin typeface="Calibri"/>
                      </a:endParaRPr>
                    </a:p>
                  </a:txBody>
                  <a:tcPr marL="8099" marR="8099" marT="80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Q4-2024</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3121">
                <a:tc>
                  <a:txBody>
                    <a:bodyPr/>
                    <a:lstStyle/>
                    <a:p>
                      <a:pPr lvl="1" algn="l" fontAlgn="ctr"/>
                      <a:r>
                        <a:rPr lang="en-GB" sz="2000" b="1" i="0" u="none" strike="noStrike" dirty="0">
                          <a:solidFill>
                            <a:schemeClr val="accent5">
                              <a:lumMod val="50000"/>
                            </a:schemeClr>
                          </a:solidFill>
                          <a:latin typeface="+mn-lt"/>
                        </a:rPr>
                        <a:t>Issue of Invitation to Participate (step 1)</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Q1-2025</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4014165"/>
                  </a:ext>
                </a:extLst>
              </a:tr>
              <a:tr h="343121">
                <a:tc>
                  <a:txBody>
                    <a:bodyPr/>
                    <a:lstStyle/>
                    <a:p>
                      <a:pPr lvl="1" algn="l" fontAlgn="ctr"/>
                      <a:r>
                        <a:rPr lang="en-GB" sz="2000" b="1" i="0" u="none" strike="noStrike" dirty="0">
                          <a:solidFill>
                            <a:schemeClr val="accent5">
                              <a:lumMod val="50000"/>
                            </a:schemeClr>
                          </a:solidFill>
                          <a:latin typeface="Calibri"/>
                        </a:rPr>
                        <a:t>Issue of Call For Tender (step 2)</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Q2-2025</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3121">
                <a:tc>
                  <a:txBody>
                    <a:bodyPr/>
                    <a:lstStyle/>
                    <a:p>
                      <a:pPr lvl="1" algn="l" fontAlgn="ctr"/>
                      <a:r>
                        <a:rPr lang="en-GB" sz="2000" b="1" i="0" u="none" strike="noStrike" dirty="0">
                          <a:solidFill>
                            <a:schemeClr val="accent5">
                              <a:lumMod val="50000"/>
                            </a:schemeClr>
                          </a:solidFill>
                          <a:latin typeface="Calibri"/>
                        </a:rPr>
                        <a:t>Receipt of Tenders</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Q1-2026</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43121">
                <a:tc>
                  <a:txBody>
                    <a:bodyPr/>
                    <a:lstStyle/>
                    <a:p>
                      <a:pPr lvl="1" algn="l" fontAlgn="ctr"/>
                      <a:r>
                        <a:rPr lang="en-GB" sz="2000" b="1" i="0" u="none" strike="noStrike" dirty="0">
                          <a:solidFill>
                            <a:schemeClr val="accent5">
                              <a:lumMod val="50000"/>
                            </a:schemeClr>
                          </a:solidFill>
                          <a:latin typeface="Calibri"/>
                        </a:rPr>
                        <a:t>Contract Award</a:t>
                      </a:r>
                    </a:p>
                  </a:txBody>
                  <a:tcPr marL="8099" marR="8099" marT="80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kern="1200" dirty="0">
                          <a:solidFill>
                            <a:schemeClr val="accent5">
                              <a:lumMod val="50000"/>
                            </a:schemeClr>
                          </a:solidFill>
                          <a:latin typeface="Calibri"/>
                          <a:ea typeface="+mn-ea"/>
                          <a:cs typeface="+mn-cs"/>
                        </a:rPr>
                        <a:t>Q2-2026</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43121">
                <a:tc>
                  <a:txBody>
                    <a:bodyPr/>
                    <a:lstStyle/>
                    <a:p>
                      <a:pPr lvl="1" algn="l" fontAlgn="ctr"/>
                      <a:r>
                        <a:rPr lang="en-GB" sz="2000" b="1" i="0" u="none" strike="noStrike" dirty="0">
                          <a:solidFill>
                            <a:schemeClr val="accent5">
                              <a:lumMod val="50000"/>
                            </a:schemeClr>
                          </a:solidFill>
                          <a:latin typeface="Calibri"/>
                        </a:rPr>
                        <a:t>Contract Signature</a:t>
                      </a:r>
                    </a:p>
                  </a:txBody>
                  <a:tcPr marL="8099" marR="8099" marT="8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kern="1200" dirty="0">
                          <a:solidFill>
                            <a:schemeClr val="accent5">
                              <a:lumMod val="50000"/>
                            </a:schemeClr>
                          </a:solidFill>
                          <a:latin typeface="Calibri"/>
                          <a:ea typeface="+mn-ea"/>
                          <a:cs typeface="+mn-cs"/>
                        </a:rPr>
                        <a:t>Q2-2026</a:t>
                      </a:r>
                      <a:endParaRPr lang="en-GB" sz="2000" b="1" i="0" u="none" strike="noStrike" kern="1200" dirty="0">
                        <a:solidFill>
                          <a:schemeClr val="accent5">
                            <a:lumMod val="50000"/>
                          </a:schemeClr>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14" name="Rectangle 13">
            <a:extLst>
              <a:ext uri="{FF2B5EF4-FFF2-40B4-BE49-F238E27FC236}">
                <a16:creationId xmlns:a16="http://schemas.microsoft.com/office/drawing/2014/main" id="{72BF0F13-1A2B-4369-874D-CF3707687E75}"/>
              </a:ext>
            </a:extLst>
          </p:cNvPr>
          <p:cNvSpPr/>
          <p:nvPr/>
        </p:nvSpPr>
        <p:spPr>
          <a:xfrm>
            <a:off x="335360" y="1185828"/>
            <a:ext cx="8280920" cy="301621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dirty="0">
                <a:solidFill>
                  <a:schemeClr val="accent5">
                    <a:lumMod val="50000"/>
                  </a:schemeClr>
                </a:solidFill>
                <a:ea typeface="ＭＳ Ｐゴシック"/>
              </a:rPr>
              <a:t>Scope:</a:t>
            </a:r>
            <a:r>
              <a:rPr lang="en-US" sz="1600" b="1" dirty="0">
                <a:solidFill>
                  <a:schemeClr val="accent5"/>
                </a:solidFill>
                <a:ea typeface="ＭＳ Ｐゴシック"/>
              </a:rPr>
              <a:t> </a:t>
            </a:r>
          </a:p>
          <a:p>
            <a:pPr lvl="0">
              <a:spcBef>
                <a:spcPts val="600"/>
              </a:spcBef>
              <a:defRPr/>
            </a:pPr>
            <a:r>
              <a:rPr lang="en-GB" sz="1600" dirty="0"/>
              <a:t>Design, supply, installation, test and commissioning of the two (2) Investment Protection (IP) emergency electrical diesel generators (EDG), one of 4MW each. The EDGs would be located in Building 59 and Building 60 respectively. Civil works for these buildings are also accounted for in the contract.</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dirty="0">
                <a:solidFill>
                  <a:schemeClr val="accent5">
                    <a:lumMod val="50000"/>
                  </a:schemeClr>
                </a:solidFill>
                <a:ea typeface="ＭＳ Ｐゴシック"/>
              </a:rPr>
              <a:t>Estimated value / volume:</a:t>
            </a:r>
            <a:r>
              <a:rPr lang="en-GB" sz="1600" b="1" dirty="0">
                <a:solidFill>
                  <a:schemeClr val="accent5">
                    <a:lumMod val="50000"/>
                  </a:schemeClr>
                </a:solidFill>
                <a:ea typeface="ＭＳ Ｐゴシック"/>
              </a:rPr>
              <a:t> </a:t>
            </a:r>
            <a:r>
              <a:rPr lang="en-GB" sz="1600" dirty="0"/>
              <a:t>&lt;20M€</a:t>
            </a:r>
          </a:p>
          <a:p>
            <a:pPr lvl="0">
              <a:spcBef>
                <a:spcPts val="600"/>
              </a:spcBef>
              <a:defRPr/>
            </a:pPr>
            <a:r>
              <a:rPr lang="en-US" sz="1600" b="1" dirty="0">
                <a:solidFill>
                  <a:srgbClr val="1C3F94">
                    <a:lumMod val="50000"/>
                  </a:srgbClr>
                </a:solidFill>
                <a:ea typeface="ＭＳ Ｐゴシック"/>
              </a:rPr>
              <a:t>Estimated launch:  </a:t>
            </a:r>
            <a:r>
              <a:rPr lang="en-US" sz="1600" dirty="0"/>
              <a:t>Q1 2025</a:t>
            </a:r>
          </a:p>
          <a:p>
            <a:pPr>
              <a:spcBef>
                <a:spcPts val="600"/>
              </a:spcBef>
              <a:buFontTx/>
              <a:buNone/>
            </a:pPr>
            <a:r>
              <a:rPr lang="en-US" sz="1600" b="1" dirty="0">
                <a:solidFill>
                  <a:schemeClr val="accent5">
                    <a:lumMod val="50000"/>
                  </a:schemeClr>
                </a:solidFill>
                <a:ea typeface="ＭＳ Ｐゴシック"/>
              </a:rPr>
              <a:t>Procurement Process: </a:t>
            </a:r>
            <a:r>
              <a:rPr lang="en-US" sz="1600" dirty="0">
                <a:ea typeface="ＭＳ Ｐゴシック"/>
              </a:rPr>
              <a:t>Competitive Procedure with Negotiation</a:t>
            </a:r>
          </a:p>
          <a:p>
            <a:pPr>
              <a:spcBef>
                <a:spcPts val="600"/>
              </a:spcBef>
              <a:buFontTx/>
              <a:buNone/>
            </a:pPr>
            <a:r>
              <a:rPr lang="en-US" sz="1600" b="1" dirty="0">
                <a:solidFill>
                  <a:schemeClr val="accent5">
                    <a:lumMod val="50000"/>
                  </a:schemeClr>
                </a:solidFill>
                <a:ea typeface="ＭＳ Ｐゴシック"/>
              </a:rPr>
              <a:t>Contract Type: </a:t>
            </a:r>
            <a:r>
              <a:rPr lang="en-US" sz="1600" dirty="0">
                <a:solidFill>
                  <a:schemeClr val="accent5">
                    <a:lumMod val="50000"/>
                  </a:schemeClr>
                </a:solidFill>
                <a:ea typeface="ＭＳ Ｐゴシック"/>
              </a:rPr>
              <a:t>Design, </a:t>
            </a:r>
            <a:r>
              <a:rPr lang="en-US" sz="1600" dirty="0">
                <a:ea typeface="ＭＳ Ｐゴシック"/>
              </a:rPr>
              <a:t>supply, installation, test and commissioning</a:t>
            </a:r>
          </a:p>
          <a:p>
            <a:pPr>
              <a:spcBef>
                <a:spcPts val="600"/>
              </a:spcBef>
              <a:buFontTx/>
              <a:buNone/>
            </a:pPr>
            <a:r>
              <a:rPr lang="en-US" sz="1600" b="1" dirty="0">
                <a:solidFill>
                  <a:schemeClr val="accent5">
                    <a:lumMod val="50000"/>
                  </a:schemeClr>
                </a:solidFill>
                <a:ea typeface="ＭＳ Ｐゴシック"/>
              </a:rPr>
              <a:t>Key Dates:</a:t>
            </a:r>
          </a:p>
        </p:txBody>
      </p:sp>
      <p:sp>
        <p:nvSpPr>
          <p:cNvPr id="8" name="TextBox 7">
            <a:extLst>
              <a:ext uri="{FF2B5EF4-FFF2-40B4-BE49-F238E27FC236}">
                <a16:creationId xmlns:a16="http://schemas.microsoft.com/office/drawing/2014/main" id="{1B9811CC-455A-4F25-A486-4EABDB07C1FB}"/>
              </a:ext>
            </a:extLst>
          </p:cNvPr>
          <p:cNvSpPr txBox="1"/>
          <p:nvPr/>
        </p:nvSpPr>
        <p:spPr>
          <a:xfrm>
            <a:off x="11523240" y="946488"/>
            <a:ext cx="668760" cy="5467524"/>
          </a:xfrm>
          <a:prstGeom prst="rect">
            <a:avLst/>
          </a:prstGeom>
          <a:solidFill>
            <a:srgbClr val="DC4A22"/>
          </a:solidFill>
        </p:spPr>
        <p:txBody>
          <a:bodyPr wrap="square" rtlCol="0">
            <a:spAutoFit/>
          </a:bodyPr>
          <a:lstStyle/>
          <a:p>
            <a:endParaRPr lang="en-GB" dirty="0"/>
          </a:p>
        </p:txBody>
      </p:sp>
      <p:sp>
        <p:nvSpPr>
          <p:cNvPr id="10" name="Rectangle 9">
            <a:extLst>
              <a:ext uri="{FF2B5EF4-FFF2-40B4-BE49-F238E27FC236}">
                <a16:creationId xmlns:a16="http://schemas.microsoft.com/office/drawing/2014/main" id="{855147F3-B7CF-42B3-A21B-71CA05506A35}"/>
              </a:ext>
            </a:extLst>
          </p:cNvPr>
          <p:cNvSpPr/>
          <p:nvPr/>
        </p:nvSpPr>
        <p:spPr>
          <a:xfrm rot="1076735">
            <a:off x="8832583" y="1356198"/>
            <a:ext cx="2665406" cy="584775"/>
          </a:xfrm>
          <a:prstGeom prst="rect">
            <a:avLst/>
          </a:prstGeom>
          <a:noFill/>
          <a:ln>
            <a:noFill/>
          </a:ln>
        </p:spPr>
        <p:txBody>
          <a:bodyPr wrap="square">
            <a:spAutoFit/>
          </a:bodyPr>
          <a:lstStyle/>
          <a:p>
            <a:pPr algn="ctr"/>
            <a:r>
              <a:rPr lang="en-US" sz="3200" b="1" dirty="0">
                <a:ln w="1905"/>
                <a:solidFill>
                  <a:srgbClr val="FF0000"/>
                </a:solidFill>
                <a:effectLst>
                  <a:innerShdw blurRad="69850" dist="43180" dir="5400000">
                    <a:srgbClr val="000000">
                      <a:alpha val="65000"/>
                    </a:srgbClr>
                  </a:innerShdw>
                </a:effectLst>
              </a:rPr>
              <a:t>Upcoming</a:t>
            </a:r>
            <a:endParaRPr lang="en-IE" sz="3200" b="1" dirty="0">
              <a:ln w="1905"/>
              <a:solidFill>
                <a:srgbClr val="FF0000"/>
              </a:solidFill>
              <a:effectLst>
                <a:innerShdw blurRad="69850" dist="43180" dir="5400000">
                  <a:srgbClr val="000000">
                    <a:alpha val="65000"/>
                  </a:srgbClr>
                </a:innerShdw>
              </a:effectLst>
            </a:endParaRPr>
          </a:p>
        </p:txBody>
      </p:sp>
      <p:sp>
        <p:nvSpPr>
          <p:cNvPr id="4" name="Footer Placeholder 1">
            <a:extLst>
              <a:ext uri="{FF2B5EF4-FFF2-40B4-BE49-F238E27FC236}">
                <a16:creationId xmlns:a16="http://schemas.microsoft.com/office/drawing/2014/main" id="{2CCD2BA4-EDE0-FC0C-7A62-96CB9F406C13}"/>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Tree>
    <p:extLst>
      <p:ext uri="{BB962C8B-B14F-4D97-AF65-F5344CB8AC3E}">
        <p14:creationId xmlns:p14="http://schemas.microsoft.com/office/powerpoint/2010/main" val="90466418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7" y="2074344"/>
            <a:ext cx="7560840" cy="451406"/>
          </a:xfrm>
        </p:spPr>
        <p:txBody>
          <a:bodyPr/>
          <a:lstStyle/>
          <a:p>
            <a:r>
              <a:rPr lang="en-GB" sz="4000" dirty="0"/>
              <a:t>Thank you for your attention</a:t>
            </a:r>
            <a:endParaRPr lang="en-US" sz="4000" dirty="0"/>
          </a:p>
        </p:txBody>
      </p:sp>
      <p:sp>
        <p:nvSpPr>
          <p:cNvPr id="3" name="Content Placeholder 2"/>
          <p:cNvSpPr>
            <a:spLocks noGrp="1"/>
          </p:cNvSpPr>
          <p:nvPr>
            <p:ph sz="quarter" idx="10"/>
          </p:nvPr>
        </p:nvSpPr>
        <p:spPr>
          <a:xfrm>
            <a:off x="695400" y="2636912"/>
            <a:ext cx="7561263" cy="2744341"/>
          </a:xfrm>
        </p:spPr>
        <p:txBody>
          <a:bodyPr anchor="ctr">
            <a:spAutoFit/>
          </a:bodyPr>
          <a:lstStyle/>
          <a:p>
            <a:r>
              <a:rPr lang="en-GB" sz="2400" dirty="0">
                <a:solidFill>
                  <a:schemeClr val="tx1">
                    <a:lumMod val="85000"/>
                    <a:lumOff val="15000"/>
                  </a:schemeClr>
                </a:solidFill>
              </a:rPr>
              <a:t>Follow us on:</a:t>
            </a:r>
            <a:endParaRPr lang="en-GB" sz="800" dirty="0"/>
          </a:p>
          <a:p>
            <a:pPr defTabSz="720000">
              <a:lnSpc>
                <a:spcPct val="150000"/>
              </a:lnSpc>
            </a:pPr>
            <a:r>
              <a:rPr lang="en-GB" dirty="0">
                <a:solidFill>
                  <a:schemeClr val="bg2">
                    <a:lumMod val="50000"/>
                  </a:schemeClr>
                </a:solidFill>
              </a:rPr>
              <a:t>	</a:t>
            </a:r>
            <a:r>
              <a:rPr lang="en-GB" dirty="0">
                <a:solidFill>
                  <a:schemeClr val="tx1">
                    <a:lumMod val="50000"/>
                    <a:lumOff val="50000"/>
                  </a:schemeClr>
                </a:solidFill>
              </a:rPr>
              <a:t>www.f4e.europa.eu</a:t>
            </a:r>
          </a:p>
          <a:p>
            <a:pPr defTabSz="720000">
              <a:lnSpc>
                <a:spcPct val="150000"/>
              </a:lnSpc>
            </a:pPr>
            <a:r>
              <a:rPr lang="en-US" dirty="0">
                <a:solidFill>
                  <a:schemeClr val="tx1">
                    <a:lumMod val="50000"/>
                    <a:lumOff val="50000"/>
                  </a:schemeClr>
                </a:solidFill>
              </a:rPr>
              <a:t>	www.twitter.com/fusionforenergy</a:t>
            </a:r>
          </a:p>
          <a:p>
            <a:pPr defTabSz="720000">
              <a:lnSpc>
                <a:spcPct val="150000"/>
              </a:lnSpc>
            </a:pPr>
            <a:r>
              <a:rPr lang="en-US" dirty="0">
                <a:solidFill>
                  <a:schemeClr val="tx1">
                    <a:lumMod val="50000"/>
                    <a:lumOff val="50000"/>
                  </a:schemeClr>
                </a:solidFill>
              </a:rPr>
              <a:t>	www.youtube.com/fusionforenergy</a:t>
            </a:r>
          </a:p>
          <a:p>
            <a:pPr defTabSz="720000">
              <a:lnSpc>
                <a:spcPct val="150000"/>
              </a:lnSpc>
            </a:pPr>
            <a:r>
              <a:rPr lang="en-US" dirty="0">
                <a:solidFill>
                  <a:schemeClr val="tx1">
                    <a:lumMod val="50000"/>
                    <a:lumOff val="50000"/>
                  </a:schemeClr>
                </a:solidFill>
              </a:rPr>
              <a:t>	</a:t>
            </a:r>
            <a:r>
              <a:rPr lang="en-IE" dirty="0">
                <a:solidFill>
                  <a:schemeClr val="tx1">
                    <a:lumMod val="50000"/>
                    <a:lumOff val="50000"/>
                  </a:schemeClr>
                </a:solidFill>
              </a:rPr>
              <a:t>www.linkedin.com/company/fusion-for-energy</a:t>
            </a:r>
            <a:r>
              <a:rPr lang="en-US" dirty="0">
                <a:solidFill>
                  <a:schemeClr val="tx1">
                    <a:lumMod val="50000"/>
                    <a:lumOff val="50000"/>
                  </a:schemeClr>
                </a:solidFill>
              </a:rPr>
              <a:t>	</a:t>
            </a:r>
            <a:r>
              <a:rPr lang="en-IE" dirty="0">
                <a:solidFill>
                  <a:schemeClr val="tx1">
                    <a:lumMod val="50000"/>
                    <a:lumOff val="50000"/>
                  </a:schemeClr>
                </a:solidFill>
              </a:rPr>
              <a:t>www.flickr.com/photos/fusionforenergy</a:t>
            </a:r>
            <a:endParaRPr lang="en-US" dirty="0">
              <a:solidFill>
                <a:schemeClr val="tx1">
                  <a:lumMod val="50000"/>
                  <a:lumOff val="50000"/>
                </a:schemeClr>
              </a:solidFill>
            </a:endParaRPr>
          </a:p>
        </p:txBody>
      </p:sp>
      <p:pic>
        <p:nvPicPr>
          <p:cNvPr id="4" name="Picture 3" descr="twitter.png"/>
          <p:cNvPicPr>
            <a:picLocks noChangeAspect="1"/>
          </p:cNvPicPr>
          <p:nvPr/>
        </p:nvPicPr>
        <p:blipFill>
          <a:blip r:embed="rId3" cstate="print"/>
          <a:stretch>
            <a:fillRect/>
          </a:stretch>
        </p:blipFill>
        <p:spPr>
          <a:xfrm>
            <a:off x="869419" y="3573015"/>
            <a:ext cx="465584" cy="465584"/>
          </a:xfrm>
          <a:prstGeom prst="rect">
            <a:avLst/>
          </a:prstGeom>
        </p:spPr>
      </p:pic>
      <p:pic>
        <p:nvPicPr>
          <p:cNvPr id="5" name="Picture 4" descr="youtube.png"/>
          <p:cNvPicPr>
            <a:picLocks noChangeAspect="1"/>
          </p:cNvPicPr>
          <p:nvPr/>
        </p:nvPicPr>
        <p:blipFill>
          <a:blip r:embed="rId4" cstate="print"/>
          <a:stretch>
            <a:fillRect/>
          </a:stretch>
        </p:blipFill>
        <p:spPr>
          <a:xfrm>
            <a:off x="869419" y="4005063"/>
            <a:ext cx="465584" cy="465584"/>
          </a:xfrm>
          <a:prstGeom prst="rect">
            <a:avLst/>
          </a:prstGeom>
        </p:spPr>
      </p:pic>
      <p:pic>
        <p:nvPicPr>
          <p:cNvPr id="6" name="Picture 5" descr="f4e.png"/>
          <p:cNvPicPr>
            <a:picLocks noChangeAspect="1"/>
          </p:cNvPicPr>
          <p:nvPr/>
        </p:nvPicPr>
        <p:blipFill>
          <a:blip r:embed="rId5" cstate="print"/>
          <a:stretch>
            <a:fillRect/>
          </a:stretch>
        </p:blipFill>
        <p:spPr>
          <a:xfrm>
            <a:off x="869419" y="3140967"/>
            <a:ext cx="468000" cy="46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746" y="4455194"/>
            <a:ext cx="466725" cy="4667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552" y="4891914"/>
            <a:ext cx="435578" cy="435578"/>
          </a:xfrm>
          <a:prstGeom prst="rect">
            <a:avLst/>
          </a:prstGeom>
        </p:spPr>
      </p:pic>
      <p:sp>
        <p:nvSpPr>
          <p:cNvPr id="9" name="Content Placeholder 2">
            <a:extLst>
              <a:ext uri="{FF2B5EF4-FFF2-40B4-BE49-F238E27FC236}">
                <a16:creationId xmlns:a16="http://schemas.microsoft.com/office/drawing/2014/main" id="{02408918-5106-4A6F-9A80-3B444F83073C}"/>
              </a:ext>
            </a:extLst>
          </p:cNvPr>
          <p:cNvSpPr txBox="1">
            <a:spLocks/>
          </p:cNvSpPr>
          <p:nvPr/>
        </p:nvSpPr>
        <p:spPr>
          <a:xfrm>
            <a:off x="7464152" y="4592315"/>
            <a:ext cx="4392488" cy="900100"/>
          </a:xfrm>
          <a:prstGeom prst="rect">
            <a:avLst/>
          </a:prstGeom>
        </p:spPr>
        <p:txBody>
          <a:bodyPr/>
          <a:lstStyle/>
          <a:p>
            <a:pPr marL="0" marR="0" lvl="0" indent="0" defTabSz="914400" rtl="0" eaLnBrk="1" fontAlgn="auto" latinLnBrk="0" hangingPunct="1">
              <a:spcAft>
                <a:spcPts val="0"/>
              </a:spcAft>
              <a:buClrTx/>
              <a:buSzTx/>
              <a:buFontTx/>
              <a:buNone/>
              <a:tabLst/>
              <a:defRPr/>
            </a:pPr>
            <a:r>
              <a:rPr lang="en-GB" sz="1600" b="1" dirty="0">
                <a:solidFill>
                  <a:schemeClr val="accent6"/>
                </a:solidFill>
                <a:ea typeface="ＭＳ Ｐゴシック"/>
              </a:rPr>
              <a:t>For further information please contact us at </a:t>
            </a:r>
          </a:p>
          <a:p>
            <a:pPr marL="0" marR="0" lvl="0" indent="0" defTabSz="914400" rtl="0" eaLnBrk="1" fontAlgn="auto" latinLnBrk="0" hangingPunct="1">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mn-lt"/>
                <a:ea typeface="+mn-ea"/>
                <a:cs typeface="+mn-cs"/>
                <a:hlinkClick r:id="rId8"/>
              </a:rPr>
              <a:t>industryportal-info@f4e.europa.eu</a:t>
            </a:r>
            <a:r>
              <a:rPr kumimoji="0" lang="en-US" sz="1600" b="1" i="0" u="none" strike="noStrike" kern="1200" cap="none" spc="0" normalizeH="0" baseline="0" noProof="0" dirty="0">
                <a:ln>
                  <a:noFill/>
                </a:ln>
                <a:solidFill>
                  <a:schemeClr val="tx2"/>
                </a:solidFill>
                <a:effectLst/>
                <a:uLnTx/>
                <a:uFillTx/>
                <a:latin typeface="+mn-lt"/>
                <a:ea typeface="+mn-ea"/>
                <a:cs typeface="+mn-cs"/>
              </a:rPr>
              <a:t> </a:t>
            </a:r>
          </a:p>
          <a:p>
            <a:pPr marL="0" marR="0" lvl="0" indent="0" defTabSz="914400" rtl="0" eaLnBrk="1" fontAlgn="auto" latinLnBrk="0" hangingPunct="1">
              <a:spcAft>
                <a:spcPts val="0"/>
              </a:spcAft>
              <a:buClrTx/>
              <a:buSzTx/>
              <a:buFontTx/>
              <a:buNone/>
              <a:tabLst/>
              <a:defRPr/>
            </a:pPr>
            <a:r>
              <a:rPr lang="en-US" sz="1600" b="1" dirty="0">
                <a:solidFill>
                  <a:schemeClr val="accent6"/>
                </a:solidFill>
                <a:ea typeface="ＭＳ Ｐゴシック"/>
              </a:rPr>
              <a:t>mentioning “Buildings” in subject of your email</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
            <a:extLst>
              <a:ext uri="{FF2B5EF4-FFF2-40B4-BE49-F238E27FC236}">
                <a16:creationId xmlns:a16="http://schemas.microsoft.com/office/drawing/2014/main" id="{51685857-56C1-443C-AED0-D10A3F7FE7B2}"/>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
        <p:nvSpPr>
          <p:cNvPr id="18" name="Slide Number Placeholder 2">
            <a:extLst>
              <a:ext uri="{FF2B5EF4-FFF2-40B4-BE49-F238E27FC236}">
                <a16:creationId xmlns:a16="http://schemas.microsoft.com/office/drawing/2014/main" id="{6981C5E6-0717-430C-8BA4-13822950A3EC}"/>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2</a:t>
            </a:fld>
            <a:endParaRPr lang="en-US" dirty="0"/>
          </a:p>
        </p:txBody>
      </p:sp>
      <p:sp>
        <p:nvSpPr>
          <p:cNvPr id="19" name="Title 3">
            <a:extLst>
              <a:ext uri="{FF2B5EF4-FFF2-40B4-BE49-F238E27FC236}">
                <a16:creationId xmlns:a16="http://schemas.microsoft.com/office/drawing/2014/main" id="{6A576DBD-A187-4F6D-80E3-444EA984A19D}"/>
              </a:ext>
            </a:extLst>
          </p:cNvPr>
          <p:cNvSpPr>
            <a:spLocks noGrp="1"/>
          </p:cNvSpPr>
          <p:nvPr>
            <p:ph type="title"/>
          </p:nvPr>
        </p:nvSpPr>
        <p:spPr>
          <a:xfrm>
            <a:off x="323528" y="250969"/>
            <a:ext cx="6336704" cy="451406"/>
          </a:xfrm>
        </p:spPr>
        <p:txBody>
          <a:bodyPr/>
          <a:lstStyle/>
          <a:p>
            <a:r>
              <a:rPr lang="en-GB" sz="3200" dirty="0">
                <a:solidFill>
                  <a:srgbClr val="FFC000"/>
                </a:solidFill>
                <a:effectLst/>
              </a:rPr>
              <a:t>Table of Contents</a:t>
            </a:r>
            <a:endParaRPr lang="en-US" sz="3200" dirty="0">
              <a:solidFill>
                <a:srgbClr val="FFC000"/>
              </a:solidFill>
              <a:effectLst/>
            </a:endParaRPr>
          </a:p>
        </p:txBody>
      </p:sp>
      <p:graphicFrame>
        <p:nvGraphicFramePr>
          <p:cNvPr id="20" name="Diagram 19">
            <a:extLst>
              <a:ext uri="{FF2B5EF4-FFF2-40B4-BE49-F238E27FC236}">
                <a16:creationId xmlns:a16="http://schemas.microsoft.com/office/drawing/2014/main" id="{B43E4178-D05C-42CF-BAD1-893B1F928B7D}"/>
              </a:ext>
            </a:extLst>
          </p:cNvPr>
          <p:cNvGraphicFramePr/>
          <p:nvPr>
            <p:extLst>
              <p:ext uri="{D42A27DB-BD31-4B8C-83A1-F6EECF244321}">
                <p14:modId xmlns:p14="http://schemas.microsoft.com/office/powerpoint/2010/main" val="3784156168"/>
              </p:ext>
            </p:extLst>
          </p:nvPr>
        </p:nvGraphicFramePr>
        <p:xfrm>
          <a:off x="479376" y="1268760"/>
          <a:ext cx="921702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946034-2AFE-FC42-89DC-CFDE6EE421A2}"/>
              </a:ext>
            </a:extLst>
          </p:cNvPr>
          <p:cNvGrpSpPr/>
          <p:nvPr/>
        </p:nvGrpSpPr>
        <p:grpSpPr>
          <a:xfrm>
            <a:off x="1055440" y="2600907"/>
            <a:ext cx="10177131" cy="1656184"/>
            <a:chOff x="460851" y="4004552"/>
            <a:chExt cx="6451916" cy="649440"/>
          </a:xfrm>
        </p:grpSpPr>
        <p:sp>
          <p:nvSpPr>
            <p:cNvPr id="5" name="Rectangle: Rounded Corners 4">
              <a:extLst>
                <a:ext uri="{FF2B5EF4-FFF2-40B4-BE49-F238E27FC236}">
                  <a16:creationId xmlns:a16="http://schemas.microsoft.com/office/drawing/2014/main" id="{905D1451-A3C3-6703-1E6E-09FD3B9D2BF0}"/>
                </a:ext>
              </a:extLst>
            </p:cNvPr>
            <p:cNvSpPr/>
            <p:nvPr/>
          </p:nvSpPr>
          <p:spPr>
            <a:xfrm>
              <a:off x="460851" y="4004552"/>
              <a:ext cx="6451916" cy="649440"/>
            </a:xfrm>
            <a:prstGeom prst="roundRect">
              <a:avLst/>
            </a:prstGeom>
            <a:solidFill>
              <a:srgbClr val="8FA9E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1F6C65BD-8CC3-BED6-E296-4E907BD32F40}"/>
                </a:ext>
              </a:extLst>
            </p:cNvPr>
            <p:cNvSpPr txBox="1"/>
            <p:nvPr/>
          </p:nvSpPr>
          <p:spPr>
            <a:xfrm>
              <a:off x="492554" y="4036255"/>
              <a:ext cx="6388510"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p:txBody>
        </p:sp>
      </p:grpSp>
      <p:sp>
        <p:nvSpPr>
          <p:cNvPr id="2" name="Footer Placeholder 1">
            <a:extLst>
              <a:ext uri="{FF2B5EF4-FFF2-40B4-BE49-F238E27FC236}">
                <a16:creationId xmlns:a16="http://schemas.microsoft.com/office/drawing/2014/main" id="{A967A027-85F6-F032-EA62-2D2A3924E2B0}"/>
              </a:ext>
            </a:extLst>
          </p:cNvPr>
          <p:cNvSpPr>
            <a:spLocks noGrp="1"/>
          </p:cNvSpPr>
          <p:nvPr>
            <p:ph type="ftr" sz="quarter" idx="11"/>
          </p:nvPr>
        </p:nvSpPr>
        <p:spPr/>
        <p:txBody>
          <a:bodyPr/>
          <a:lstStyle/>
          <a:p>
            <a:r>
              <a:rPr lang="en-GB" dirty="0"/>
              <a:t>Buildings Construction - Procurement Strategy – Q1 2024 update</a:t>
            </a:r>
            <a:endParaRPr lang="en-US" dirty="0"/>
          </a:p>
        </p:txBody>
      </p:sp>
      <p:sp>
        <p:nvSpPr>
          <p:cNvPr id="3" name="Slide Number Placeholder 2">
            <a:extLst>
              <a:ext uri="{FF2B5EF4-FFF2-40B4-BE49-F238E27FC236}">
                <a16:creationId xmlns:a16="http://schemas.microsoft.com/office/drawing/2014/main" id="{05721BE7-E163-7D40-1124-9C747DEBEC33}"/>
              </a:ext>
            </a:extLst>
          </p:cNvPr>
          <p:cNvSpPr>
            <a:spLocks noGrp="1"/>
          </p:cNvSpPr>
          <p:nvPr>
            <p:ph type="sldNum" sz="quarter" idx="12"/>
          </p:nvPr>
        </p:nvSpPr>
        <p:spPr/>
        <p:txBody>
          <a:bodyPr/>
          <a:lstStyle/>
          <a:p>
            <a:fld id="{0B55C215-7F9A-4AB7-8398-183B47447BCF}" type="slidenum">
              <a:rPr lang="en-US" smtClean="0"/>
              <a:pPr/>
              <a:t>3</a:t>
            </a:fld>
            <a:endParaRPr lang="en-US"/>
          </a:p>
        </p:txBody>
      </p:sp>
      <p:sp>
        <p:nvSpPr>
          <p:cNvPr id="7" name="Title 1">
            <a:extLst>
              <a:ext uri="{FF2B5EF4-FFF2-40B4-BE49-F238E27FC236}">
                <a16:creationId xmlns:a16="http://schemas.microsoft.com/office/drawing/2014/main" id="{78A31FBB-E910-4863-D9F9-DCCAF7F752CE}"/>
              </a:ext>
            </a:extLst>
          </p:cNvPr>
          <p:cNvSpPr>
            <a:spLocks noGrp="1"/>
          </p:cNvSpPr>
          <p:nvPr>
            <p:ph type="title"/>
          </p:nvPr>
        </p:nvSpPr>
        <p:spPr>
          <a:xfrm>
            <a:off x="0" y="3178129"/>
            <a:ext cx="12192000" cy="501740"/>
          </a:xfrm>
        </p:spPr>
        <p:txBody>
          <a:bodyPr/>
          <a:lstStyle/>
          <a:p>
            <a:pPr algn="ctr"/>
            <a:r>
              <a:rPr lang="en-GB" sz="4800" b="0" dirty="0">
                <a:solidFill>
                  <a:schemeClr val="bg1"/>
                </a:solidFill>
              </a:rPr>
              <a:t>1. Overview of the ITER Buildings</a:t>
            </a:r>
          </a:p>
        </p:txBody>
      </p:sp>
    </p:spTree>
    <p:extLst>
      <p:ext uri="{BB962C8B-B14F-4D97-AF65-F5344CB8AC3E}">
        <p14:creationId xmlns:p14="http://schemas.microsoft.com/office/powerpoint/2010/main" val="64408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C11661-C32B-47AB-992E-A9DBF94500A2}"/>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4</a:t>
            </a:fld>
            <a:endParaRPr lang="en-US" dirty="0"/>
          </a:p>
        </p:txBody>
      </p:sp>
      <p:sp>
        <p:nvSpPr>
          <p:cNvPr id="4" name="Title 3">
            <a:extLst>
              <a:ext uri="{FF2B5EF4-FFF2-40B4-BE49-F238E27FC236}">
                <a16:creationId xmlns:a16="http://schemas.microsoft.com/office/drawing/2014/main" id="{7E1D1F2F-B9E7-43FE-BC46-7F9DC29DE22A}"/>
              </a:ext>
            </a:extLst>
          </p:cNvPr>
          <p:cNvSpPr>
            <a:spLocks noGrp="1"/>
          </p:cNvSpPr>
          <p:nvPr>
            <p:ph type="title"/>
          </p:nvPr>
        </p:nvSpPr>
        <p:spPr>
          <a:xfrm>
            <a:off x="323528" y="250969"/>
            <a:ext cx="6336704" cy="451406"/>
          </a:xfrm>
        </p:spPr>
        <p:txBody>
          <a:bodyPr/>
          <a:lstStyle/>
          <a:p>
            <a:r>
              <a:rPr lang="en-GB" dirty="0"/>
              <a:t>Overview of ITER Buildings</a:t>
            </a:r>
            <a:endParaRPr lang="en-US" dirty="0"/>
          </a:p>
        </p:txBody>
      </p:sp>
      <p:sp>
        <p:nvSpPr>
          <p:cNvPr id="5" name="TextBox 4">
            <a:extLst>
              <a:ext uri="{FF2B5EF4-FFF2-40B4-BE49-F238E27FC236}">
                <a16:creationId xmlns:a16="http://schemas.microsoft.com/office/drawing/2014/main" id="{A34977C1-B0BC-40E4-907D-6B91C12AE424}"/>
              </a:ext>
            </a:extLst>
          </p:cNvPr>
          <p:cNvSpPr txBox="1"/>
          <p:nvPr/>
        </p:nvSpPr>
        <p:spPr>
          <a:xfrm>
            <a:off x="323528" y="1226519"/>
            <a:ext cx="3132183" cy="954107"/>
          </a:xfrm>
          <a:prstGeom prst="rect">
            <a:avLst/>
          </a:prstGeom>
          <a:noFill/>
        </p:spPr>
        <p:txBody>
          <a:bodyPr wrap="square" rtlCol="0">
            <a:spAutoFit/>
          </a:bodyPr>
          <a:lstStyle/>
          <a:p>
            <a:r>
              <a:rPr lang="en-US" sz="2800" b="1" dirty="0">
                <a:solidFill>
                  <a:srgbClr val="20407D"/>
                </a:solidFill>
                <a:effectLst>
                  <a:outerShdw blurRad="38100" dist="38100" dir="2700000" algn="tl">
                    <a:srgbClr val="000000">
                      <a:alpha val="43137"/>
                    </a:srgbClr>
                  </a:outerShdw>
                </a:effectLst>
              </a:rPr>
              <a:t>ITER Buildings </a:t>
            </a:r>
          </a:p>
          <a:p>
            <a:r>
              <a:rPr lang="en-US" sz="2800" b="1" dirty="0">
                <a:solidFill>
                  <a:srgbClr val="20407D"/>
                </a:solidFill>
                <a:effectLst>
                  <a:outerShdw blurRad="38100" dist="38100" dir="2700000" algn="tl">
                    <a:srgbClr val="000000">
                      <a:alpha val="43137"/>
                    </a:srgbClr>
                  </a:outerShdw>
                </a:effectLst>
              </a:rPr>
              <a:t>Layout</a:t>
            </a:r>
            <a:endParaRPr lang="en-GB" sz="2800" b="1" dirty="0">
              <a:solidFill>
                <a:srgbClr val="20407D"/>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39F31126-184E-48F3-9E20-C76B7ACF27C7}"/>
              </a:ext>
            </a:extLst>
          </p:cNvPr>
          <p:cNvPicPr>
            <a:picLocks noChangeAspect="1"/>
          </p:cNvPicPr>
          <p:nvPr/>
        </p:nvPicPr>
        <p:blipFill>
          <a:blip r:embed="rId2"/>
          <a:stretch>
            <a:fillRect/>
          </a:stretch>
        </p:blipFill>
        <p:spPr>
          <a:xfrm>
            <a:off x="2783632" y="1340768"/>
            <a:ext cx="7794451" cy="4806298"/>
          </a:xfrm>
          <a:prstGeom prst="rect">
            <a:avLst/>
          </a:prstGeom>
        </p:spPr>
      </p:pic>
      <p:sp>
        <p:nvSpPr>
          <p:cNvPr id="7" name="TextBox 6">
            <a:extLst>
              <a:ext uri="{FF2B5EF4-FFF2-40B4-BE49-F238E27FC236}">
                <a16:creationId xmlns:a16="http://schemas.microsoft.com/office/drawing/2014/main" id="{1875DEEF-A57D-485B-BFF1-DF38629724B7}"/>
              </a:ext>
            </a:extLst>
          </p:cNvPr>
          <p:cNvSpPr txBox="1"/>
          <p:nvPr/>
        </p:nvSpPr>
        <p:spPr>
          <a:xfrm>
            <a:off x="2783632" y="1340768"/>
            <a:ext cx="7755554" cy="4806298"/>
          </a:xfrm>
          <a:prstGeom prst="rect">
            <a:avLst/>
          </a:prstGeom>
          <a:noFill/>
          <a:ln w="28575">
            <a:solidFill>
              <a:srgbClr val="20407D"/>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A99AF252-219A-4FDB-9FB9-A851C5259589}"/>
              </a:ext>
            </a:extLst>
          </p:cNvPr>
          <p:cNvSpPr txBox="1"/>
          <p:nvPr/>
        </p:nvSpPr>
        <p:spPr>
          <a:xfrm>
            <a:off x="11523240" y="946488"/>
            <a:ext cx="668760" cy="5467524"/>
          </a:xfrm>
          <a:prstGeom prst="rect">
            <a:avLst/>
          </a:prstGeom>
          <a:solidFill>
            <a:schemeClr val="tx2">
              <a:lumMod val="40000"/>
              <a:lumOff val="60000"/>
            </a:schemeClr>
          </a:solidFill>
        </p:spPr>
        <p:txBody>
          <a:bodyPr wrap="square" rtlCol="0">
            <a:spAutoFit/>
          </a:bodyPr>
          <a:lstStyle/>
          <a:p>
            <a:endParaRPr lang="en-GB" dirty="0"/>
          </a:p>
        </p:txBody>
      </p:sp>
      <p:sp>
        <p:nvSpPr>
          <p:cNvPr id="9" name="Footer Placeholder 1">
            <a:extLst>
              <a:ext uri="{FF2B5EF4-FFF2-40B4-BE49-F238E27FC236}">
                <a16:creationId xmlns:a16="http://schemas.microsoft.com/office/drawing/2014/main" id="{EEC53A9E-5E28-2714-A3B3-B3CF1B1456B6}"/>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Tree>
    <p:extLst>
      <p:ext uri="{BB962C8B-B14F-4D97-AF65-F5344CB8AC3E}">
        <p14:creationId xmlns:p14="http://schemas.microsoft.com/office/powerpoint/2010/main" val="236155533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A72E36-A229-2C2B-789D-828C2B31782C}"/>
              </a:ext>
            </a:extLst>
          </p:cNvPr>
          <p:cNvGrpSpPr/>
          <p:nvPr/>
        </p:nvGrpSpPr>
        <p:grpSpPr>
          <a:xfrm>
            <a:off x="1487488" y="2600907"/>
            <a:ext cx="9361040" cy="1656184"/>
            <a:chOff x="460851" y="4004552"/>
            <a:chExt cx="6451916" cy="649440"/>
          </a:xfrm>
        </p:grpSpPr>
        <p:sp>
          <p:nvSpPr>
            <p:cNvPr id="5" name="Rectangle: Rounded Corners 4">
              <a:extLst>
                <a:ext uri="{FF2B5EF4-FFF2-40B4-BE49-F238E27FC236}">
                  <a16:creationId xmlns:a16="http://schemas.microsoft.com/office/drawing/2014/main" id="{834577CF-2EAE-C738-4019-B0D312948621}"/>
                </a:ext>
              </a:extLst>
            </p:cNvPr>
            <p:cNvSpPr/>
            <p:nvPr/>
          </p:nvSpPr>
          <p:spPr>
            <a:xfrm>
              <a:off x="460851" y="4004552"/>
              <a:ext cx="6451916" cy="649440"/>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91896AB8-B18E-96E0-721D-89EF6686B48F}"/>
                </a:ext>
              </a:extLst>
            </p:cNvPr>
            <p:cNvSpPr txBox="1"/>
            <p:nvPr/>
          </p:nvSpPr>
          <p:spPr>
            <a:xfrm>
              <a:off x="492554" y="4036255"/>
              <a:ext cx="6388510"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p:txBody>
        </p:sp>
      </p:grpSp>
      <p:sp>
        <p:nvSpPr>
          <p:cNvPr id="2" name="Footer Placeholder 1">
            <a:extLst>
              <a:ext uri="{FF2B5EF4-FFF2-40B4-BE49-F238E27FC236}">
                <a16:creationId xmlns:a16="http://schemas.microsoft.com/office/drawing/2014/main" id="{A967A027-85F6-F032-EA62-2D2A3924E2B0}"/>
              </a:ext>
            </a:extLst>
          </p:cNvPr>
          <p:cNvSpPr>
            <a:spLocks noGrp="1"/>
          </p:cNvSpPr>
          <p:nvPr>
            <p:ph type="ftr" sz="quarter" idx="11"/>
          </p:nvPr>
        </p:nvSpPr>
        <p:spPr/>
        <p:txBody>
          <a:bodyPr/>
          <a:lstStyle/>
          <a:p>
            <a:r>
              <a:rPr lang="en-GB" dirty="0"/>
              <a:t>Buildings Construction - Procurement Strategy – Q1 2024 update</a:t>
            </a:r>
            <a:endParaRPr lang="en-US" dirty="0"/>
          </a:p>
        </p:txBody>
      </p:sp>
      <p:sp>
        <p:nvSpPr>
          <p:cNvPr id="3" name="Slide Number Placeholder 2">
            <a:extLst>
              <a:ext uri="{FF2B5EF4-FFF2-40B4-BE49-F238E27FC236}">
                <a16:creationId xmlns:a16="http://schemas.microsoft.com/office/drawing/2014/main" id="{05721BE7-E163-7D40-1124-9C747DEBEC33}"/>
              </a:ext>
            </a:extLst>
          </p:cNvPr>
          <p:cNvSpPr>
            <a:spLocks noGrp="1"/>
          </p:cNvSpPr>
          <p:nvPr>
            <p:ph type="sldNum" sz="quarter" idx="12"/>
          </p:nvPr>
        </p:nvSpPr>
        <p:spPr/>
        <p:txBody>
          <a:bodyPr/>
          <a:lstStyle/>
          <a:p>
            <a:fld id="{0B55C215-7F9A-4AB7-8398-183B47447BCF}" type="slidenum">
              <a:rPr lang="en-US" smtClean="0"/>
              <a:pPr/>
              <a:t>5</a:t>
            </a:fld>
            <a:endParaRPr lang="en-US"/>
          </a:p>
        </p:txBody>
      </p:sp>
      <p:sp>
        <p:nvSpPr>
          <p:cNvPr id="7" name="Title 1">
            <a:extLst>
              <a:ext uri="{FF2B5EF4-FFF2-40B4-BE49-F238E27FC236}">
                <a16:creationId xmlns:a16="http://schemas.microsoft.com/office/drawing/2014/main" id="{78A31FBB-E910-4863-D9F9-DCCAF7F752CE}"/>
              </a:ext>
            </a:extLst>
          </p:cNvPr>
          <p:cNvSpPr>
            <a:spLocks noGrp="1"/>
          </p:cNvSpPr>
          <p:nvPr>
            <p:ph type="title"/>
          </p:nvPr>
        </p:nvSpPr>
        <p:spPr>
          <a:xfrm>
            <a:off x="0" y="3178129"/>
            <a:ext cx="12192000" cy="501740"/>
          </a:xfrm>
        </p:spPr>
        <p:txBody>
          <a:bodyPr/>
          <a:lstStyle/>
          <a:p>
            <a:pPr algn="ctr"/>
            <a:r>
              <a:rPr lang="en-GB" sz="4800" b="0" dirty="0">
                <a:solidFill>
                  <a:schemeClr val="bg1"/>
                </a:solidFill>
              </a:rPr>
              <a:t>2. Packaging Strategy</a:t>
            </a:r>
          </a:p>
        </p:txBody>
      </p:sp>
    </p:spTree>
    <p:extLst>
      <p:ext uri="{BB962C8B-B14F-4D97-AF65-F5344CB8AC3E}">
        <p14:creationId xmlns:p14="http://schemas.microsoft.com/office/powerpoint/2010/main" val="154926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94AAA8-E8CC-4E0A-8141-E18A9AF5D251}"/>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6</a:t>
            </a:fld>
            <a:endParaRPr lang="en-US" dirty="0"/>
          </a:p>
        </p:txBody>
      </p:sp>
      <p:sp>
        <p:nvSpPr>
          <p:cNvPr id="4" name="Title 3">
            <a:extLst>
              <a:ext uri="{FF2B5EF4-FFF2-40B4-BE49-F238E27FC236}">
                <a16:creationId xmlns:a16="http://schemas.microsoft.com/office/drawing/2014/main" id="{6EEDD344-37D4-4ECA-B18E-3781732BF0BA}"/>
              </a:ext>
            </a:extLst>
          </p:cNvPr>
          <p:cNvSpPr>
            <a:spLocks noGrp="1"/>
          </p:cNvSpPr>
          <p:nvPr>
            <p:ph type="title"/>
          </p:nvPr>
        </p:nvSpPr>
        <p:spPr>
          <a:xfrm>
            <a:off x="323528" y="250969"/>
            <a:ext cx="6336704" cy="451406"/>
          </a:xfrm>
        </p:spPr>
        <p:txBody>
          <a:bodyPr/>
          <a:lstStyle/>
          <a:p>
            <a:r>
              <a:rPr lang="en-US" dirty="0"/>
              <a:t>Packaging Strategy</a:t>
            </a:r>
            <a:endParaRPr lang="en-GB" dirty="0"/>
          </a:p>
        </p:txBody>
      </p:sp>
      <p:sp>
        <p:nvSpPr>
          <p:cNvPr id="18" name="TextBox 17">
            <a:extLst>
              <a:ext uri="{FF2B5EF4-FFF2-40B4-BE49-F238E27FC236}">
                <a16:creationId xmlns:a16="http://schemas.microsoft.com/office/drawing/2014/main" id="{D47D80AB-3B47-49DA-82EB-13A5E3289943}"/>
              </a:ext>
            </a:extLst>
          </p:cNvPr>
          <p:cNvSpPr txBox="1"/>
          <p:nvPr/>
        </p:nvSpPr>
        <p:spPr>
          <a:xfrm>
            <a:off x="479376" y="883503"/>
            <a:ext cx="9893667" cy="523220"/>
          </a:xfrm>
          <a:prstGeom prst="rect">
            <a:avLst/>
          </a:prstGeom>
          <a:noFill/>
        </p:spPr>
        <p:txBody>
          <a:bodyPr wrap="square" rtlCol="0">
            <a:spAutoFit/>
          </a:bodyPr>
          <a:lstStyle/>
          <a:p>
            <a:r>
              <a:rPr lang="en-US" sz="2800" b="1" dirty="0">
                <a:solidFill>
                  <a:srgbClr val="20407D"/>
                </a:solidFill>
                <a:effectLst>
                  <a:outerShdw blurRad="38100" dist="38100" dir="2700000" algn="tl">
                    <a:srgbClr val="000000">
                      <a:alpha val="43137"/>
                    </a:srgbClr>
                  </a:outerShdw>
                </a:effectLst>
              </a:rPr>
              <a:t>Procurement of Large Packages: Schedule – driven by need dates</a:t>
            </a:r>
          </a:p>
        </p:txBody>
      </p:sp>
      <p:sp>
        <p:nvSpPr>
          <p:cNvPr id="7" name="TextBox 6">
            <a:extLst>
              <a:ext uri="{FF2B5EF4-FFF2-40B4-BE49-F238E27FC236}">
                <a16:creationId xmlns:a16="http://schemas.microsoft.com/office/drawing/2014/main" id="{0040135B-DA5F-4011-A41E-67E67F5045B4}"/>
              </a:ext>
            </a:extLst>
          </p:cNvPr>
          <p:cNvSpPr txBox="1"/>
          <p:nvPr/>
        </p:nvSpPr>
        <p:spPr>
          <a:xfrm>
            <a:off x="11523240" y="946488"/>
            <a:ext cx="668760" cy="5467524"/>
          </a:xfrm>
          <a:prstGeom prst="rect">
            <a:avLst/>
          </a:prstGeom>
          <a:solidFill>
            <a:srgbClr val="FFC000"/>
          </a:solidFill>
        </p:spPr>
        <p:txBody>
          <a:bodyPr wrap="square" rtlCol="0">
            <a:spAutoFit/>
          </a:bodyPr>
          <a:lstStyle/>
          <a:p>
            <a:endParaRPr lang="en-GB" dirty="0"/>
          </a:p>
        </p:txBody>
      </p:sp>
      <p:sp>
        <p:nvSpPr>
          <p:cNvPr id="17" name="Rectangle: Rounded Corners 16">
            <a:extLst>
              <a:ext uri="{FF2B5EF4-FFF2-40B4-BE49-F238E27FC236}">
                <a16:creationId xmlns:a16="http://schemas.microsoft.com/office/drawing/2014/main" id="{3D934ED0-F983-4994-8A94-0DC36755966D}"/>
              </a:ext>
            </a:extLst>
          </p:cNvPr>
          <p:cNvSpPr/>
          <p:nvPr/>
        </p:nvSpPr>
        <p:spPr>
          <a:xfrm>
            <a:off x="257058" y="1345889"/>
            <a:ext cx="1479166" cy="571567"/>
          </a:xfrm>
          <a:prstGeom prst="roundRect">
            <a:avLst/>
          </a:prstGeom>
          <a:solidFill>
            <a:schemeClr val="bg1">
              <a:lumMod val="85000"/>
            </a:schemeClr>
          </a:solidFill>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407D"/>
                </a:solidFill>
              </a:rPr>
              <a:t>Preliminary Works </a:t>
            </a:r>
            <a:endParaRPr lang="en-IE" dirty="0">
              <a:solidFill>
                <a:srgbClr val="20407D"/>
              </a:solidFill>
            </a:endParaRPr>
          </a:p>
        </p:txBody>
      </p:sp>
      <p:sp>
        <p:nvSpPr>
          <p:cNvPr id="20" name="Rectangle: Rounded Corners 19">
            <a:extLst>
              <a:ext uri="{FF2B5EF4-FFF2-40B4-BE49-F238E27FC236}">
                <a16:creationId xmlns:a16="http://schemas.microsoft.com/office/drawing/2014/main" id="{6527ECDD-360E-4ABD-BDA3-BED8D795BEBE}"/>
              </a:ext>
            </a:extLst>
          </p:cNvPr>
          <p:cNvSpPr/>
          <p:nvPr/>
        </p:nvSpPr>
        <p:spPr>
          <a:xfrm>
            <a:off x="4154107" y="1345889"/>
            <a:ext cx="1479166" cy="571567"/>
          </a:xfrm>
          <a:prstGeom prst="roundRect">
            <a:avLst/>
          </a:prstGeom>
          <a:solidFill>
            <a:srgbClr val="00B050"/>
          </a:solidFill>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Ongoing Works</a:t>
            </a:r>
          </a:p>
        </p:txBody>
      </p:sp>
      <p:sp>
        <p:nvSpPr>
          <p:cNvPr id="22" name="Rectangle: Rounded Corners 21">
            <a:extLst>
              <a:ext uri="{FF2B5EF4-FFF2-40B4-BE49-F238E27FC236}">
                <a16:creationId xmlns:a16="http://schemas.microsoft.com/office/drawing/2014/main" id="{714837A7-0D5E-4B60-949C-7F838A5C5318}"/>
              </a:ext>
            </a:extLst>
          </p:cNvPr>
          <p:cNvSpPr/>
          <p:nvPr/>
        </p:nvSpPr>
        <p:spPr>
          <a:xfrm>
            <a:off x="8966997" y="1303369"/>
            <a:ext cx="1479166" cy="571567"/>
          </a:xfrm>
          <a:prstGeom prst="roundRect">
            <a:avLst/>
          </a:prstGeom>
          <a:solidFill>
            <a:schemeClr val="accent3">
              <a:lumMod val="60000"/>
              <a:lumOff val="40000"/>
            </a:schemeClr>
          </a:solidFill>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407D"/>
                </a:solidFill>
              </a:rPr>
              <a:t>Upcoming Works</a:t>
            </a:r>
          </a:p>
        </p:txBody>
      </p:sp>
      <p:sp>
        <p:nvSpPr>
          <p:cNvPr id="5" name="Footer Placeholder 1">
            <a:extLst>
              <a:ext uri="{FF2B5EF4-FFF2-40B4-BE49-F238E27FC236}">
                <a16:creationId xmlns:a16="http://schemas.microsoft.com/office/drawing/2014/main" id="{D98C2BF3-C071-1783-B951-A46B82784EEB}"/>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
        <p:nvSpPr>
          <p:cNvPr id="2" name="TextBox 1">
            <a:extLst>
              <a:ext uri="{FF2B5EF4-FFF2-40B4-BE49-F238E27FC236}">
                <a16:creationId xmlns:a16="http://schemas.microsoft.com/office/drawing/2014/main" id="{089371D4-55CF-089B-DA32-89368F7AFA9E}"/>
              </a:ext>
            </a:extLst>
          </p:cNvPr>
          <p:cNvSpPr txBox="1"/>
          <p:nvPr/>
        </p:nvSpPr>
        <p:spPr>
          <a:xfrm>
            <a:off x="12284" y="1956476"/>
            <a:ext cx="2123276"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Foundation Tokamak &amp; Site Adaptation Works</a:t>
            </a:r>
          </a:p>
        </p:txBody>
      </p:sp>
      <p:sp>
        <p:nvSpPr>
          <p:cNvPr id="6" name="TextBox 5">
            <a:extLst>
              <a:ext uri="{FF2B5EF4-FFF2-40B4-BE49-F238E27FC236}">
                <a16:creationId xmlns:a16="http://schemas.microsoft.com/office/drawing/2014/main" id="{D875ACAD-192C-5D61-733D-B2F4D1FC0A37}"/>
              </a:ext>
            </a:extLst>
          </p:cNvPr>
          <p:cNvSpPr txBox="1"/>
          <p:nvPr/>
        </p:nvSpPr>
        <p:spPr>
          <a:xfrm>
            <a:off x="2351584" y="1968560"/>
            <a:ext cx="4869177"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1600" dirty="0"/>
              <a:t>Neutral Beam Power and Fast Discharge (34, 37,75) and Control building (71)</a:t>
            </a:r>
          </a:p>
          <a:p>
            <a:pPr marL="285750" indent="-285750">
              <a:buFont typeface="Arial" panose="020B0604020202020204" pitchFamily="34" charset="0"/>
              <a:buChar char="•"/>
            </a:pPr>
            <a:r>
              <a:rPr lang="en-GB" sz="1600" dirty="0"/>
              <a:t>Long Lead - Mechanical Handling, Main Civil &amp; Finishing, Main M&amp;E/Services, Retrofit and Finishing Works</a:t>
            </a:r>
          </a:p>
          <a:p>
            <a:pPr marL="285750" indent="-285750">
              <a:buFont typeface="Arial" panose="020B0604020202020204" pitchFamily="34" charset="0"/>
              <a:buChar char="•"/>
            </a:pPr>
            <a:r>
              <a:rPr lang="en-GB" sz="1600" dirty="0"/>
              <a:t>Emergency Electrical Power Distribution, Site Infrastructure Works (partial relaunch of TB08)</a:t>
            </a:r>
          </a:p>
          <a:p>
            <a:pPr marL="285750" indent="-285750">
              <a:buFont typeface="Arial" panose="020B0604020202020204" pitchFamily="34" charset="0"/>
              <a:buChar char="•"/>
            </a:pPr>
            <a:r>
              <a:rPr lang="en-GB" sz="1600" dirty="0"/>
              <a:t>Painting and Coating for the Tokamak Complex</a:t>
            </a:r>
          </a:p>
          <a:p>
            <a:pPr marL="285750" indent="-285750">
              <a:buFont typeface="Arial" panose="020B0604020202020204" pitchFamily="34" charset="0"/>
              <a:buChar char="•"/>
            </a:pPr>
            <a:r>
              <a:rPr lang="en-GB" sz="1600" dirty="0"/>
              <a:t>Electrical and mechanical works for the Tokamak Complex and surrounding buildings</a:t>
            </a:r>
          </a:p>
          <a:p>
            <a:pPr marL="285750" indent="-285750">
              <a:buFont typeface="Arial" panose="020B0604020202020204" pitchFamily="34" charset="0"/>
              <a:buChar char="•"/>
            </a:pPr>
            <a:r>
              <a:rPr lang="en-GB" sz="1600" dirty="0"/>
              <a:t>Civil, Architectural, Finishing and Retrofitting works on existing buildings and infrastructures and some related engineering activities</a:t>
            </a:r>
          </a:p>
          <a:p>
            <a:pPr marL="285750" indent="-285750">
              <a:buFont typeface="Arial" panose="020B0604020202020204" pitchFamily="34" charset="0"/>
              <a:buChar char="•"/>
            </a:pPr>
            <a:r>
              <a:rPr lang="en-GB" sz="1600" dirty="0"/>
              <a:t>Completion of Tritium Building (14)</a:t>
            </a:r>
          </a:p>
          <a:p>
            <a:pPr marL="285750" indent="-285750">
              <a:buFont typeface="Arial" panose="020B0604020202020204" pitchFamily="34" charset="0"/>
              <a:buChar char="•"/>
            </a:pPr>
            <a:r>
              <a:rPr lang="en-GB" sz="1600" dirty="0"/>
              <a:t>Emergency distribution buildings (44-47)</a:t>
            </a:r>
          </a:p>
          <a:p>
            <a:pPr marL="285750" indent="-285750">
              <a:buFont typeface="Arial" panose="020B0604020202020204" pitchFamily="34" charset="0"/>
              <a:buChar char="•"/>
            </a:pPr>
            <a:r>
              <a:rPr lang="en-GB" sz="1600" dirty="0"/>
              <a:t>Heavy Nuclear and Confinement Doors </a:t>
            </a:r>
          </a:p>
          <a:p>
            <a:pPr marL="285750" indent="-285750">
              <a:buFont typeface="Arial" panose="020B0604020202020204" pitchFamily="34" charset="0"/>
              <a:buChar char="•"/>
            </a:pPr>
            <a:r>
              <a:rPr lang="en-GB" sz="1600" dirty="0"/>
              <a:t>Provision of Engineering and Construction Consultancy Services</a:t>
            </a:r>
          </a:p>
        </p:txBody>
      </p:sp>
      <p:sp>
        <p:nvSpPr>
          <p:cNvPr id="8" name="TextBox 7">
            <a:extLst>
              <a:ext uri="{FF2B5EF4-FFF2-40B4-BE49-F238E27FC236}">
                <a16:creationId xmlns:a16="http://schemas.microsoft.com/office/drawing/2014/main" id="{3EE5421A-B2B3-A234-98AD-B2871F709C8C}"/>
              </a:ext>
            </a:extLst>
          </p:cNvPr>
          <p:cNvSpPr txBox="1"/>
          <p:nvPr/>
        </p:nvSpPr>
        <p:spPr>
          <a:xfrm>
            <a:off x="7436785" y="1968560"/>
            <a:ext cx="407495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1600" dirty="0"/>
              <a:t>Architect Engineer Services II (post 2025)</a:t>
            </a:r>
          </a:p>
          <a:p>
            <a:pPr marL="285750" indent="-285750">
              <a:buFont typeface="Arial" panose="020B0604020202020204" pitchFamily="34" charset="0"/>
              <a:buChar char="•"/>
            </a:pPr>
            <a:r>
              <a:rPr lang="en-GB" sz="1600" dirty="0"/>
              <a:t>Miscellaneous Infrastructure, Mechanical, Electrical and Instrumentation &amp; Control, Finishing and Retrofit Works in Non-Nuclear Buildings and Infrastructure</a:t>
            </a:r>
          </a:p>
          <a:p>
            <a:pPr marL="285750" indent="-285750">
              <a:buFont typeface="Arial" panose="020B0604020202020204" pitchFamily="34" charset="0"/>
              <a:buChar char="•"/>
            </a:pPr>
            <a:r>
              <a:rPr lang="en-GB" sz="1600" dirty="0"/>
              <a:t>Emergency power distribution system - supply and installation of IP Electrical Diesel Generators</a:t>
            </a:r>
          </a:p>
          <a:p>
            <a:pPr marL="285750" indent="-285750">
              <a:buFont typeface="Arial" panose="020B0604020202020204" pitchFamily="34" charset="0"/>
              <a:buChar char="•"/>
            </a:pPr>
            <a:r>
              <a:rPr lang="en-GB" sz="1600" dirty="0"/>
              <a:t>Building 14 services post First Plasma;</a:t>
            </a:r>
          </a:p>
          <a:p>
            <a:pPr marL="285750" indent="-285750">
              <a:buFont typeface="Arial" panose="020B0604020202020204" pitchFamily="34" charset="0"/>
              <a:buChar char="•"/>
            </a:pPr>
            <a:r>
              <a:rPr lang="en-GB" sz="1600" dirty="0"/>
              <a:t>Electrical Diesel Generators, Fuel Tanks and buildings 42, 43, 57-60</a:t>
            </a:r>
          </a:p>
          <a:p>
            <a:pPr marL="285750" indent="-285750">
              <a:buFont typeface="Arial" panose="020B0604020202020204" pitchFamily="34" charset="0"/>
              <a:buChar char="•"/>
            </a:pPr>
            <a:r>
              <a:rPr lang="en-GB" sz="1600" dirty="0"/>
              <a:t>Definition of new ground spectrum HCF</a:t>
            </a:r>
          </a:p>
          <a:p>
            <a:pPr marL="285750" indent="-285750">
              <a:buFont typeface="Arial" panose="020B0604020202020204" pitchFamily="34" charset="0"/>
              <a:buChar char="•"/>
            </a:pPr>
            <a:r>
              <a:rPr lang="en-GB" sz="1600" dirty="0"/>
              <a:t>Hot Cell complex (21,23,24) HCC Civil Works / HCC Buildings Services/ HCC mechanical works (HCC doors, liner, lifting means)</a:t>
            </a:r>
          </a:p>
          <a:p>
            <a:pPr marL="285750" indent="-285750">
              <a:buFont typeface="Arial" panose="020B0604020202020204" pitchFamily="34" charset="0"/>
              <a:buChar char="•"/>
            </a:pPr>
            <a:r>
              <a:rPr lang="en-GB" sz="1600" dirty="0"/>
              <a:t>Hot Cell Complex Architect Engineer&amp; Engineering support for Design activities.</a:t>
            </a:r>
          </a:p>
        </p:txBody>
      </p:sp>
    </p:spTree>
    <p:extLst>
      <p:ext uri="{BB962C8B-B14F-4D97-AF65-F5344CB8AC3E}">
        <p14:creationId xmlns:p14="http://schemas.microsoft.com/office/powerpoint/2010/main" val="3037445964"/>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62101F-6FF8-8E71-8F95-5B9F072E588E}"/>
              </a:ext>
            </a:extLst>
          </p:cNvPr>
          <p:cNvGrpSpPr/>
          <p:nvPr/>
        </p:nvGrpSpPr>
        <p:grpSpPr>
          <a:xfrm>
            <a:off x="1487488" y="2600907"/>
            <a:ext cx="9361040" cy="1656184"/>
            <a:chOff x="460851" y="4004552"/>
            <a:chExt cx="6451916" cy="649440"/>
          </a:xfrm>
        </p:grpSpPr>
        <p:sp>
          <p:nvSpPr>
            <p:cNvPr id="5" name="Rectangle: Rounded Corners 4">
              <a:extLst>
                <a:ext uri="{FF2B5EF4-FFF2-40B4-BE49-F238E27FC236}">
                  <a16:creationId xmlns:a16="http://schemas.microsoft.com/office/drawing/2014/main" id="{37930CF4-E457-AB14-0DFE-4A9908E2FC65}"/>
                </a:ext>
              </a:extLst>
            </p:cNvPr>
            <p:cNvSpPr/>
            <p:nvPr/>
          </p:nvSpPr>
          <p:spPr>
            <a:xfrm>
              <a:off x="460851" y="4004552"/>
              <a:ext cx="6451916" cy="649440"/>
            </a:xfrm>
            <a:prstGeom prst="roundRect">
              <a:avLst/>
            </a:prstGeom>
            <a:solidFill>
              <a:srgbClr val="43BA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05D34510-D6B7-96E8-095A-F22C17C40EA0}"/>
                </a:ext>
              </a:extLst>
            </p:cNvPr>
            <p:cNvSpPr txBox="1"/>
            <p:nvPr/>
          </p:nvSpPr>
          <p:spPr>
            <a:xfrm>
              <a:off x="492554" y="4036255"/>
              <a:ext cx="6388510"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67" tIns="0" rIns="243867" bIns="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p:txBody>
        </p:sp>
      </p:grpSp>
      <p:sp>
        <p:nvSpPr>
          <p:cNvPr id="7" name="Title 1">
            <a:extLst>
              <a:ext uri="{FF2B5EF4-FFF2-40B4-BE49-F238E27FC236}">
                <a16:creationId xmlns:a16="http://schemas.microsoft.com/office/drawing/2014/main" id="{78A31FBB-E910-4863-D9F9-DCCAF7F752CE}"/>
              </a:ext>
            </a:extLst>
          </p:cNvPr>
          <p:cNvSpPr>
            <a:spLocks noGrp="1"/>
          </p:cNvSpPr>
          <p:nvPr>
            <p:ph type="title"/>
          </p:nvPr>
        </p:nvSpPr>
        <p:spPr>
          <a:xfrm>
            <a:off x="0" y="2644170"/>
            <a:ext cx="12192000" cy="1569660"/>
          </a:xfrm>
        </p:spPr>
        <p:txBody>
          <a:bodyPr/>
          <a:lstStyle/>
          <a:p>
            <a:pPr algn="ctr">
              <a:lnSpc>
                <a:spcPct val="100000"/>
              </a:lnSpc>
              <a:spcBef>
                <a:spcPts val="600"/>
              </a:spcBef>
            </a:pPr>
            <a:r>
              <a:rPr lang="en-GB" sz="4800" b="0" dirty="0">
                <a:solidFill>
                  <a:schemeClr val="bg1"/>
                </a:solidFill>
              </a:rPr>
              <a:t>3. Overview </a:t>
            </a:r>
            <a:br>
              <a:rPr lang="en-GB" sz="4800" b="0" dirty="0">
                <a:solidFill>
                  <a:schemeClr val="bg1"/>
                </a:solidFill>
              </a:rPr>
            </a:br>
            <a:r>
              <a:rPr lang="en-GB" sz="4800" b="0" dirty="0">
                <a:solidFill>
                  <a:schemeClr val="bg1"/>
                </a:solidFill>
              </a:rPr>
              <a:t>of the Procurement Packages</a:t>
            </a:r>
          </a:p>
        </p:txBody>
      </p:sp>
      <p:sp>
        <p:nvSpPr>
          <p:cNvPr id="2" name="Footer Placeholder 1">
            <a:extLst>
              <a:ext uri="{FF2B5EF4-FFF2-40B4-BE49-F238E27FC236}">
                <a16:creationId xmlns:a16="http://schemas.microsoft.com/office/drawing/2014/main" id="{A967A027-85F6-F032-EA62-2D2A3924E2B0}"/>
              </a:ext>
            </a:extLst>
          </p:cNvPr>
          <p:cNvSpPr>
            <a:spLocks noGrp="1"/>
          </p:cNvSpPr>
          <p:nvPr>
            <p:ph type="ftr" sz="quarter" idx="11"/>
          </p:nvPr>
        </p:nvSpPr>
        <p:spPr/>
        <p:txBody>
          <a:bodyPr/>
          <a:lstStyle/>
          <a:p>
            <a:r>
              <a:rPr lang="en-GB" dirty="0"/>
              <a:t>Buildings Construction - Procurement Strategy – Q1 2024 update</a:t>
            </a:r>
            <a:endParaRPr lang="en-US" dirty="0"/>
          </a:p>
        </p:txBody>
      </p:sp>
      <p:sp>
        <p:nvSpPr>
          <p:cNvPr id="3" name="Slide Number Placeholder 2">
            <a:extLst>
              <a:ext uri="{FF2B5EF4-FFF2-40B4-BE49-F238E27FC236}">
                <a16:creationId xmlns:a16="http://schemas.microsoft.com/office/drawing/2014/main" id="{05721BE7-E163-7D40-1124-9C747DEBEC33}"/>
              </a:ext>
            </a:extLst>
          </p:cNvPr>
          <p:cNvSpPr>
            <a:spLocks noGrp="1"/>
          </p:cNvSpPr>
          <p:nvPr>
            <p:ph type="sldNum" sz="quarter" idx="12"/>
          </p:nvPr>
        </p:nvSpPr>
        <p:spPr/>
        <p:txBody>
          <a:bodyPr/>
          <a:lstStyle/>
          <a:p>
            <a:fld id="{0B55C215-7F9A-4AB7-8398-183B47447BCF}" type="slidenum">
              <a:rPr lang="en-US" smtClean="0"/>
              <a:pPr/>
              <a:t>7</a:t>
            </a:fld>
            <a:endParaRPr lang="en-US"/>
          </a:p>
        </p:txBody>
      </p:sp>
    </p:spTree>
    <p:extLst>
      <p:ext uri="{BB962C8B-B14F-4D97-AF65-F5344CB8AC3E}">
        <p14:creationId xmlns:p14="http://schemas.microsoft.com/office/powerpoint/2010/main" val="352102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EC823-EEB6-466E-A957-A7B136F71EF2}"/>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8</a:t>
            </a:fld>
            <a:endParaRPr lang="en-US" dirty="0"/>
          </a:p>
        </p:txBody>
      </p:sp>
      <p:sp>
        <p:nvSpPr>
          <p:cNvPr id="17" name="Title 6">
            <a:extLst>
              <a:ext uri="{FF2B5EF4-FFF2-40B4-BE49-F238E27FC236}">
                <a16:creationId xmlns:a16="http://schemas.microsoft.com/office/drawing/2014/main" id="{A731BB85-3DE6-4B56-BB14-D9F6965035F4}"/>
              </a:ext>
            </a:extLst>
          </p:cNvPr>
          <p:cNvSpPr>
            <a:spLocks noGrp="1"/>
          </p:cNvSpPr>
          <p:nvPr>
            <p:ph type="title"/>
          </p:nvPr>
        </p:nvSpPr>
        <p:spPr>
          <a:xfrm>
            <a:off x="323528" y="250970"/>
            <a:ext cx="9444880" cy="451406"/>
          </a:xfrm>
        </p:spPr>
        <p:txBody>
          <a:bodyPr/>
          <a:lstStyle/>
          <a:p>
            <a:pPr eaLnBrk="0" hangingPunct="0"/>
            <a:r>
              <a:rPr lang="en-GB" dirty="0">
                <a:effectLst/>
                <a:latin typeface="+mj-lt"/>
              </a:rPr>
              <a:t>Overview of the Procurement Packages - Layout</a:t>
            </a:r>
            <a:endParaRPr lang="en-US" dirty="0">
              <a:effectLst/>
              <a:latin typeface="+mj-lt"/>
            </a:endParaRPr>
          </a:p>
        </p:txBody>
      </p:sp>
      <p:pic>
        <p:nvPicPr>
          <p:cNvPr id="106" name="Picture 105">
            <a:extLst>
              <a:ext uri="{FF2B5EF4-FFF2-40B4-BE49-F238E27FC236}">
                <a16:creationId xmlns:a16="http://schemas.microsoft.com/office/drawing/2014/main" id="{725EC439-7C16-4661-B5E5-C5B2DAB3C0E7}"/>
              </a:ext>
            </a:extLst>
          </p:cNvPr>
          <p:cNvPicPr>
            <a:picLocks noChangeAspect="1"/>
          </p:cNvPicPr>
          <p:nvPr/>
        </p:nvPicPr>
        <p:blipFill>
          <a:blip r:embed="rId2"/>
          <a:stretch>
            <a:fillRect/>
          </a:stretch>
        </p:blipFill>
        <p:spPr>
          <a:xfrm>
            <a:off x="2567608" y="1124744"/>
            <a:ext cx="8368141" cy="5184576"/>
          </a:xfrm>
          <a:prstGeom prst="rect">
            <a:avLst/>
          </a:prstGeom>
          <a:effectLst/>
        </p:spPr>
      </p:pic>
      <p:cxnSp>
        <p:nvCxnSpPr>
          <p:cNvPr id="107" name="Straight Connector 66">
            <a:extLst>
              <a:ext uri="{FF2B5EF4-FFF2-40B4-BE49-F238E27FC236}">
                <a16:creationId xmlns:a16="http://schemas.microsoft.com/office/drawing/2014/main" id="{90AEA9A3-B990-4DF7-9C4B-4AA8E21A214E}"/>
              </a:ext>
            </a:extLst>
          </p:cNvPr>
          <p:cNvCxnSpPr>
            <a:cxnSpLocks noChangeShapeType="1"/>
          </p:cNvCxnSpPr>
          <p:nvPr/>
        </p:nvCxnSpPr>
        <p:spPr bwMode="auto">
          <a:xfrm>
            <a:off x="7340649" y="2975568"/>
            <a:ext cx="0" cy="3175"/>
          </a:xfrm>
          <a:prstGeom prst="line">
            <a:avLst/>
          </a:prstGeom>
          <a:noFill/>
          <a:ln w="38100" algn="ctr">
            <a:solidFill>
              <a:srgbClr val="7030A0"/>
            </a:solidFill>
            <a:round/>
            <a:headEnd/>
            <a:tailEnd/>
          </a:ln>
          <a:extLst>
            <a:ext uri="{909E8E84-426E-40DD-AFC4-6F175D3DCCD1}">
              <a14:hiddenFill xmlns:a14="http://schemas.microsoft.com/office/drawing/2010/main">
                <a:noFill/>
              </a14:hiddenFill>
            </a:ext>
          </a:extLst>
        </p:spPr>
      </p:cxnSp>
      <p:cxnSp>
        <p:nvCxnSpPr>
          <p:cNvPr id="108" name="Straight Connector 71">
            <a:extLst>
              <a:ext uri="{FF2B5EF4-FFF2-40B4-BE49-F238E27FC236}">
                <a16:creationId xmlns:a16="http://schemas.microsoft.com/office/drawing/2014/main" id="{25E709B3-BEBC-4C11-B79A-6FD4CECF5736}"/>
              </a:ext>
            </a:extLst>
          </p:cNvPr>
          <p:cNvCxnSpPr>
            <a:cxnSpLocks noChangeShapeType="1"/>
          </p:cNvCxnSpPr>
          <p:nvPr/>
        </p:nvCxnSpPr>
        <p:spPr bwMode="auto">
          <a:xfrm flipH="1">
            <a:off x="7196187" y="3870917"/>
            <a:ext cx="144463" cy="0"/>
          </a:xfrm>
          <a:prstGeom prst="line">
            <a:avLst/>
          </a:prstGeom>
          <a:noFill/>
          <a:ln w="38100" algn="ctr">
            <a:solidFill>
              <a:srgbClr val="7030A0"/>
            </a:solidFill>
            <a:round/>
            <a:headEnd/>
            <a:tailEnd/>
          </a:ln>
          <a:extLst>
            <a:ext uri="{909E8E84-426E-40DD-AFC4-6F175D3DCCD1}">
              <a14:hiddenFill xmlns:a14="http://schemas.microsoft.com/office/drawing/2010/main">
                <a:noFill/>
              </a14:hiddenFill>
            </a:ext>
          </a:extLst>
        </p:spPr>
      </p:cxnSp>
      <p:sp>
        <p:nvSpPr>
          <p:cNvPr id="109" name="Rectangle 54">
            <a:extLst>
              <a:ext uri="{FF2B5EF4-FFF2-40B4-BE49-F238E27FC236}">
                <a16:creationId xmlns:a16="http://schemas.microsoft.com/office/drawing/2014/main" id="{DE76343A-C854-4732-9AD3-14314A23A2B7}"/>
              </a:ext>
            </a:extLst>
          </p:cNvPr>
          <p:cNvSpPr>
            <a:spLocks noChangeArrowheads="1"/>
          </p:cNvSpPr>
          <p:nvPr/>
        </p:nvSpPr>
        <p:spPr bwMode="auto">
          <a:xfrm>
            <a:off x="5402457" y="1067668"/>
            <a:ext cx="2292932" cy="633140"/>
          </a:xfrm>
          <a:prstGeom prst="rect">
            <a:avLst/>
          </a:prstGeom>
          <a:solidFill>
            <a:srgbClr val="00B050"/>
          </a:solidFill>
          <a:ln w="50800" algn="ctr">
            <a:solidFill>
              <a:srgbClr val="00B050"/>
            </a:solidFill>
            <a:round/>
            <a:headEnd/>
            <a:tailEnd/>
          </a:ln>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a:spcBef>
                <a:spcPct val="0"/>
              </a:spcBef>
              <a:defRPr/>
            </a:pPr>
            <a:r>
              <a:rPr lang="en-US" altLang="en-US" sz="900" b="1" dirty="0">
                <a:solidFill>
                  <a:srgbClr val="FFFFFF"/>
                </a:solidFill>
                <a:latin typeface="Arial" panose="020B0604020202020204" pitchFamily="34" charset="0"/>
                <a:cs typeface="Arial" panose="020B0604020202020204" pitchFamily="34" charset="0"/>
              </a:rPr>
              <a:t>TB17</a:t>
            </a:r>
          </a:p>
          <a:p>
            <a:pPr>
              <a:spcBef>
                <a:spcPct val="0"/>
              </a:spcBef>
              <a:defRPr/>
            </a:pPr>
            <a:r>
              <a:rPr lang="en-US" altLang="en-US" sz="900" dirty="0">
                <a:solidFill>
                  <a:srgbClr val="FFFFFF"/>
                </a:solidFill>
                <a:latin typeface="Arial" panose="020B0604020202020204" pitchFamily="34" charset="0"/>
                <a:cs typeface="Arial" panose="020B0604020202020204" pitchFamily="34" charset="0"/>
              </a:rPr>
              <a:t>Electrical Diesel Generators, Fuel Tanks and buildings </a:t>
            </a:r>
            <a:r>
              <a:rPr lang="de-DE" altLang="en-US" sz="900" dirty="0">
                <a:solidFill>
                  <a:srgbClr val="FFFFFF"/>
                </a:solidFill>
                <a:latin typeface="Arial" panose="020B0604020202020204" pitchFamily="34" charset="0"/>
                <a:cs typeface="Arial" panose="020B0604020202020204" pitchFamily="34" charset="0"/>
              </a:rPr>
              <a:t>42 43 57 58 (Protection Important Component diesels)</a:t>
            </a:r>
          </a:p>
        </p:txBody>
      </p:sp>
      <p:cxnSp>
        <p:nvCxnSpPr>
          <p:cNvPr id="110" name="Straight Connector 67">
            <a:extLst>
              <a:ext uri="{FF2B5EF4-FFF2-40B4-BE49-F238E27FC236}">
                <a16:creationId xmlns:a16="http://schemas.microsoft.com/office/drawing/2014/main" id="{1D2C16E9-436F-401D-9A33-0A6072BBB9CB}"/>
              </a:ext>
            </a:extLst>
          </p:cNvPr>
          <p:cNvCxnSpPr>
            <a:cxnSpLocks noChangeShapeType="1"/>
          </p:cNvCxnSpPr>
          <p:nvPr/>
        </p:nvCxnSpPr>
        <p:spPr bwMode="auto">
          <a:xfrm>
            <a:off x="9464426" y="2312736"/>
            <a:ext cx="216024" cy="0"/>
          </a:xfrm>
          <a:prstGeom prst="line">
            <a:avLst/>
          </a:prstGeom>
          <a:noFill/>
          <a:ln w="38100" algn="ctr">
            <a:solidFill>
              <a:srgbClr val="7030A0"/>
            </a:solidFill>
            <a:round/>
            <a:headEnd/>
            <a:tailEnd/>
          </a:ln>
          <a:extLst>
            <a:ext uri="{909E8E84-426E-40DD-AFC4-6F175D3DCCD1}">
              <a14:hiddenFill xmlns:a14="http://schemas.microsoft.com/office/drawing/2010/main">
                <a:noFill/>
              </a14:hiddenFill>
            </a:ext>
          </a:extLst>
        </p:spPr>
      </p:cxnSp>
      <p:sp>
        <p:nvSpPr>
          <p:cNvPr id="111" name="Rectangle 54">
            <a:extLst>
              <a:ext uri="{FF2B5EF4-FFF2-40B4-BE49-F238E27FC236}">
                <a16:creationId xmlns:a16="http://schemas.microsoft.com/office/drawing/2014/main" id="{FA8742A5-EE62-48DC-B93F-17B8B0B01B01}"/>
              </a:ext>
            </a:extLst>
          </p:cNvPr>
          <p:cNvSpPr>
            <a:spLocks noChangeArrowheads="1"/>
          </p:cNvSpPr>
          <p:nvPr/>
        </p:nvSpPr>
        <p:spPr bwMode="auto">
          <a:xfrm>
            <a:off x="9886398" y="2517743"/>
            <a:ext cx="1114268" cy="312714"/>
          </a:xfrm>
          <a:prstGeom prst="rect">
            <a:avLst/>
          </a:prstGeom>
          <a:solidFill>
            <a:srgbClr val="7030A0"/>
          </a:solidFill>
          <a:ln w="38100" algn="ctr">
            <a:solidFill>
              <a:srgbClr val="7030A0"/>
            </a:solidFill>
            <a:round/>
            <a:headEnd/>
            <a:tailEnd/>
          </a:ln>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a:spcBef>
                <a:spcPct val="0"/>
              </a:spcBef>
              <a:defRPr/>
            </a:pPr>
            <a:r>
              <a:rPr lang="en-US" altLang="en-US" sz="900" dirty="0">
                <a:solidFill>
                  <a:srgbClr val="FFFFFF"/>
                </a:solidFill>
                <a:latin typeface="Arial" panose="020B0604020202020204" pitchFamily="34" charset="0"/>
                <a:cs typeface="Arial" panose="020B0604020202020204" pitchFamily="34" charset="0"/>
              </a:rPr>
              <a:t>Inc B71 Control Building PIC Part</a:t>
            </a:r>
            <a:endParaRPr lang="en-GB" altLang="en-US" sz="900" dirty="0">
              <a:solidFill>
                <a:srgbClr val="FFFFFF"/>
              </a:solidFill>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8CC9C374-A519-4EF8-8771-CBC23CF40525}"/>
              </a:ext>
            </a:extLst>
          </p:cNvPr>
          <p:cNvSpPr>
            <a:spLocks noChangeArrowheads="1"/>
          </p:cNvSpPr>
          <p:nvPr/>
        </p:nvSpPr>
        <p:spPr bwMode="auto">
          <a:xfrm>
            <a:off x="6688251" y="1877513"/>
            <a:ext cx="318453" cy="327351"/>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eaLnBrk="1" hangingPunct="1">
              <a:spcBef>
                <a:spcPct val="0"/>
              </a:spcBef>
              <a:defRPr/>
            </a:pPr>
            <a:endParaRPr lang="en-GB" altLang="en-US" dirty="0">
              <a:ln>
                <a:solidFill>
                  <a:srgbClr val="FFC000"/>
                </a:solidFill>
              </a:ln>
              <a:solidFill>
                <a:srgbClr val="FFC000"/>
              </a:solidFill>
              <a:latin typeface="Arial" panose="020B0604020202020204" pitchFamily="34" charset="0"/>
              <a:cs typeface="Arial" panose="020B0604020202020204" pitchFamily="34" charset="0"/>
            </a:endParaRPr>
          </a:p>
        </p:txBody>
      </p:sp>
      <p:sp>
        <p:nvSpPr>
          <p:cNvPr id="113" name="Rectangle 22">
            <a:extLst>
              <a:ext uri="{FF2B5EF4-FFF2-40B4-BE49-F238E27FC236}">
                <a16:creationId xmlns:a16="http://schemas.microsoft.com/office/drawing/2014/main" id="{0D797410-A87C-4FBB-BCE6-1E2A2CFAF3DB}"/>
              </a:ext>
            </a:extLst>
          </p:cNvPr>
          <p:cNvSpPr>
            <a:spLocks noChangeArrowheads="1"/>
          </p:cNvSpPr>
          <p:nvPr/>
        </p:nvSpPr>
        <p:spPr bwMode="auto">
          <a:xfrm>
            <a:off x="9336359" y="4432038"/>
            <a:ext cx="360041" cy="437123"/>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eaLnBrk="1" hangingPunct="1">
              <a:spcBef>
                <a:spcPct val="0"/>
              </a:spcBef>
              <a:defRPr/>
            </a:pPr>
            <a:endParaRPr lang="en-GB" altLang="en-US" dirty="0">
              <a:ln>
                <a:solidFill>
                  <a:srgbClr val="FFC000"/>
                </a:solidFill>
              </a:ln>
              <a:solidFill>
                <a:srgbClr val="FFC000"/>
              </a:solidFill>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8900E0D0-3659-4480-82EC-BA3C0F67A774}"/>
              </a:ext>
            </a:extLst>
          </p:cNvPr>
          <p:cNvSpPr/>
          <p:nvPr/>
        </p:nvSpPr>
        <p:spPr>
          <a:xfrm>
            <a:off x="3935759" y="1760064"/>
            <a:ext cx="7056784" cy="4477249"/>
          </a:xfrm>
          <a:prstGeom prst="rect">
            <a:avLst/>
          </a:prstGeom>
          <a:noFill/>
          <a:ln w="38100" algn="ctr">
            <a:solidFill>
              <a:srgbClr val="C00000"/>
            </a:solidFill>
            <a:round/>
            <a:headEnd/>
            <a:tailEnd/>
          </a:ln>
        </p:spPr>
        <p:txBody>
          <a:bodyPr/>
          <a:lstStyle/>
          <a:p>
            <a:pPr eaLnBrk="0" hangingPunct="0">
              <a:spcBef>
                <a:spcPct val="0"/>
              </a:spcBef>
            </a:pPr>
            <a:endParaRPr lang="en-GB" dirty="0">
              <a:solidFill>
                <a:prstClr val="black"/>
              </a:solidFill>
              <a:latin typeface="Arial" panose="020B0604020202020204" pitchFamily="34" charset="0"/>
              <a:cs typeface="Arial" panose="020B0604020202020204" pitchFamily="34" charset="0"/>
            </a:endParaRPr>
          </a:p>
        </p:txBody>
      </p:sp>
      <p:sp>
        <p:nvSpPr>
          <p:cNvPr id="115" name="Rectangle 54">
            <a:extLst>
              <a:ext uri="{FF2B5EF4-FFF2-40B4-BE49-F238E27FC236}">
                <a16:creationId xmlns:a16="http://schemas.microsoft.com/office/drawing/2014/main" id="{F1F4CC8D-2FCC-456A-A6D2-F4A2D6579DCD}"/>
              </a:ext>
            </a:extLst>
          </p:cNvPr>
          <p:cNvSpPr>
            <a:spLocks noChangeArrowheads="1"/>
          </p:cNvSpPr>
          <p:nvPr/>
        </p:nvSpPr>
        <p:spPr bwMode="auto">
          <a:xfrm>
            <a:off x="9070576" y="1959012"/>
            <a:ext cx="1302232" cy="494345"/>
          </a:xfrm>
          <a:prstGeom prst="rect">
            <a:avLst/>
          </a:prstGeom>
          <a:solidFill>
            <a:srgbClr val="7030A0"/>
          </a:solidFill>
          <a:ln w="38100" algn="ctr">
            <a:solidFill>
              <a:srgbClr val="7030A0"/>
            </a:solidFill>
            <a:round/>
            <a:headEnd/>
            <a:tailEnd/>
          </a:ln>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a:spcBef>
                <a:spcPct val="0"/>
              </a:spcBef>
              <a:defRPr/>
            </a:pPr>
            <a:r>
              <a:rPr lang="en-US" altLang="en-US" sz="900" b="1" dirty="0">
                <a:solidFill>
                  <a:srgbClr val="FFFFFF"/>
                </a:solidFill>
                <a:latin typeface="Arial" panose="020B0604020202020204" pitchFamily="34" charset="0"/>
                <a:cs typeface="Arial" panose="020B0604020202020204" pitchFamily="34" charset="0"/>
              </a:rPr>
              <a:t>TB09</a:t>
            </a:r>
            <a:r>
              <a:rPr lang="en-US" altLang="en-US" sz="900" dirty="0">
                <a:solidFill>
                  <a:srgbClr val="FFFFFF"/>
                </a:solidFill>
                <a:latin typeface="Arial" panose="020B0604020202020204" pitchFamily="34" charset="0"/>
                <a:cs typeface="Arial" panose="020B0604020202020204" pitchFamily="34" charset="0"/>
              </a:rPr>
              <a:t> &amp; </a:t>
            </a:r>
            <a:r>
              <a:rPr lang="en-US" altLang="en-US" sz="900" b="1" dirty="0">
                <a:solidFill>
                  <a:srgbClr val="FFFFFF"/>
                </a:solidFill>
                <a:latin typeface="Arial" panose="020B0604020202020204" pitchFamily="34" charset="0"/>
                <a:cs typeface="Arial" panose="020B0604020202020204" pitchFamily="34" charset="0"/>
              </a:rPr>
              <a:t>TB10</a:t>
            </a:r>
            <a:r>
              <a:rPr lang="en-US" altLang="en-US" sz="900" dirty="0">
                <a:solidFill>
                  <a:srgbClr val="FFFFFF"/>
                </a:solidFill>
                <a:latin typeface="Arial" panose="020B0604020202020204" pitchFamily="34" charset="0"/>
                <a:cs typeface="Arial" panose="020B0604020202020204" pitchFamily="34" charset="0"/>
              </a:rPr>
              <a:t> </a:t>
            </a:r>
          </a:p>
          <a:p>
            <a:pPr>
              <a:spcBef>
                <a:spcPct val="0"/>
              </a:spcBef>
              <a:defRPr/>
            </a:pPr>
            <a:r>
              <a:rPr lang="en-US" altLang="en-US" sz="900" dirty="0">
                <a:solidFill>
                  <a:srgbClr val="FFFFFF"/>
                </a:solidFill>
                <a:latin typeface="Arial" panose="020B0604020202020204" pitchFamily="34" charset="0"/>
                <a:cs typeface="Arial" panose="020B0604020202020204" pitchFamily="34" charset="0"/>
              </a:rPr>
              <a:t>Hot Cell complex</a:t>
            </a:r>
          </a:p>
        </p:txBody>
      </p:sp>
      <p:sp>
        <p:nvSpPr>
          <p:cNvPr id="117" name="Rectangle 116">
            <a:extLst>
              <a:ext uri="{FF2B5EF4-FFF2-40B4-BE49-F238E27FC236}">
                <a16:creationId xmlns:a16="http://schemas.microsoft.com/office/drawing/2014/main" id="{EAD0629C-317F-4776-8190-C862B160C941}"/>
              </a:ext>
            </a:extLst>
          </p:cNvPr>
          <p:cNvSpPr/>
          <p:nvPr/>
        </p:nvSpPr>
        <p:spPr>
          <a:xfrm>
            <a:off x="9408367" y="2708920"/>
            <a:ext cx="720080" cy="31271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0E841609-A1D2-400B-82DC-A01DD2C33A90}"/>
              </a:ext>
            </a:extLst>
          </p:cNvPr>
          <p:cNvSpPr/>
          <p:nvPr/>
        </p:nvSpPr>
        <p:spPr>
          <a:xfrm>
            <a:off x="8085025" y="2430561"/>
            <a:ext cx="969305" cy="66434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sp>
        <p:nvSpPr>
          <p:cNvPr id="119" name="Rectangle 54">
            <a:extLst>
              <a:ext uri="{FF2B5EF4-FFF2-40B4-BE49-F238E27FC236}">
                <a16:creationId xmlns:a16="http://schemas.microsoft.com/office/drawing/2014/main" id="{8FB3763F-F864-4A8A-9597-6480880E53D1}"/>
              </a:ext>
            </a:extLst>
          </p:cNvPr>
          <p:cNvSpPr>
            <a:spLocks noChangeArrowheads="1"/>
          </p:cNvSpPr>
          <p:nvPr/>
        </p:nvSpPr>
        <p:spPr bwMode="auto">
          <a:xfrm>
            <a:off x="5319125" y="2250584"/>
            <a:ext cx="1302232" cy="531126"/>
          </a:xfrm>
          <a:prstGeom prst="rect">
            <a:avLst/>
          </a:prstGeom>
          <a:solidFill>
            <a:srgbClr val="FFFF00"/>
          </a:solidFill>
          <a:ln w="38100" algn="ctr">
            <a:noFill/>
            <a:round/>
            <a:headEnd/>
            <a:tailEnd/>
          </a:ln>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algn="ctr">
              <a:spcBef>
                <a:spcPct val="0"/>
              </a:spcBef>
              <a:defRPr/>
            </a:pPr>
            <a:r>
              <a:rPr lang="en-US" altLang="en-US" sz="900" b="1" dirty="0">
                <a:solidFill>
                  <a:srgbClr val="002060"/>
                </a:solidFill>
                <a:latin typeface="Arial" panose="020B0604020202020204" pitchFamily="34" charset="0"/>
                <a:cs typeface="Arial" panose="020B0604020202020204" pitchFamily="34" charset="0"/>
              </a:rPr>
              <a:t>Hot Cell Integrator / Engineering </a:t>
            </a:r>
          </a:p>
          <a:p>
            <a:pPr algn="ctr">
              <a:spcBef>
                <a:spcPct val="0"/>
              </a:spcBef>
              <a:defRPr/>
            </a:pPr>
            <a:endParaRPr lang="en-GB" altLang="en-US" sz="900" b="1" dirty="0">
              <a:solidFill>
                <a:srgbClr val="FF0000"/>
              </a:solidFill>
              <a:latin typeface="Arial" panose="020B0604020202020204" pitchFamily="34" charset="0"/>
              <a:cs typeface="Arial" panose="020B0604020202020204" pitchFamily="34" charset="0"/>
            </a:endParaRPr>
          </a:p>
        </p:txBody>
      </p:sp>
      <p:sp>
        <p:nvSpPr>
          <p:cNvPr id="121" name="Rectangle 54">
            <a:extLst>
              <a:ext uri="{FF2B5EF4-FFF2-40B4-BE49-F238E27FC236}">
                <a16:creationId xmlns:a16="http://schemas.microsoft.com/office/drawing/2014/main" id="{139F9BE2-872C-4E48-A78D-06279A0F9AAE}"/>
              </a:ext>
            </a:extLst>
          </p:cNvPr>
          <p:cNvSpPr>
            <a:spLocks noChangeArrowheads="1"/>
          </p:cNvSpPr>
          <p:nvPr/>
        </p:nvSpPr>
        <p:spPr bwMode="auto">
          <a:xfrm>
            <a:off x="8601956" y="3716396"/>
            <a:ext cx="1399610" cy="621922"/>
          </a:xfrm>
          <a:prstGeom prst="rect">
            <a:avLst/>
          </a:prstGeom>
          <a:solidFill>
            <a:schemeClr val="tx2">
              <a:lumMod val="60000"/>
              <a:lumOff val="40000"/>
            </a:schemeClr>
          </a:solidFill>
          <a:ln w="50800" algn="ctr">
            <a:solidFill>
              <a:schemeClr val="tx2">
                <a:lumMod val="60000"/>
                <a:lumOff val="40000"/>
              </a:schemeClr>
            </a:solidFill>
            <a:round/>
            <a:headEnd/>
            <a:tailEnd/>
          </a:ln>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a:spcBef>
                <a:spcPct val="0"/>
              </a:spcBef>
              <a:defRPr/>
            </a:pPr>
            <a:r>
              <a:rPr lang="en-US" altLang="en-US" sz="900" b="1" dirty="0">
                <a:solidFill>
                  <a:srgbClr val="FFFFFF"/>
                </a:solidFill>
                <a:latin typeface="Arial" panose="020B0604020202020204" pitchFamily="34" charset="0"/>
                <a:cs typeface="Arial" panose="020B0604020202020204" pitchFamily="34" charset="0"/>
              </a:rPr>
              <a:t>TB23 </a:t>
            </a:r>
            <a:r>
              <a:rPr lang="en-GB" sz="900" kern="0" dirty="0">
                <a:solidFill>
                  <a:srgbClr val="FFFFFF"/>
                </a:solidFill>
                <a:latin typeface="Arial" panose="020B0604020202020204" pitchFamily="34" charset="0"/>
                <a:cs typeface="Arial" panose="020B0604020202020204" pitchFamily="34" charset="0"/>
              </a:rPr>
              <a:t>Tritium building services Nuclear Phase design / procurement</a:t>
            </a:r>
          </a:p>
        </p:txBody>
      </p:sp>
      <p:sp>
        <p:nvSpPr>
          <p:cNvPr id="122" name="Rectangle 22">
            <a:extLst>
              <a:ext uri="{FF2B5EF4-FFF2-40B4-BE49-F238E27FC236}">
                <a16:creationId xmlns:a16="http://schemas.microsoft.com/office/drawing/2014/main" id="{707435BB-8D6B-451B-BAB9-27712970AF7D}"/>
              </a:ext>
            </a:extLst>
          </p:cNvPr>
          <p:cNvSpPr>
            <a:spLocks noChangeArrowheads="1"/>
          </p:cNvSpPr>
          <p:nvPr/>
        </p:nvSpPr>
        <p:spPr bwMode="auto">
          <a:xfrm>
            <a:off x="8286764" y="3140968"/>
            <a:ext cx="236406" cy="654555"/>
          </a:xfrm>
          <a:prstGeom prst="rect">
            <a:avLst/>
          </a:prstGeom>
          <a:noFill/>
          <a:ln w="38100" algn="ctr">
            <a:solidFill>
              <a:schemeClr val="tx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eaLnBrk="1" hangingPunct="1">
              <a:spcBef>
                <a:spcPct val="0"/>
              </a:spcBef>
              <a:defRPr/>
            </a:pPr>
            <a:endParaRPr lang="en-GB" altLang="en-US" kern="0" dirty="0">
              <a:solidFill>
                <a:srgbClr val="000000"/>
              </a:solidFill>
              <a:latin typeface="Arial" panose="020B0604020202020204" pitchFamily="34" charset="0"/>
              <a:cs typeface="Arial" panose="020B0604020202020204" pitchFamily="34" charset="0"/>
            </a:endParaRPr>
          </a:p>
        </p:txBody>
      </p:sp>
      <p:sp>
        <p:nvSpPr>
          <p:cNvPr id="123" name="Rectangle 54">
            <a:extLst>
              <a:ext uri="{FF2B5EF4-FFF2-40B4-BE49-F238E27FC236}">
                <a16:creationId xmlns:a16="http://schemas.microsoft.com/office/drawing/2014/main" id="{47B50658-E9EF-430E-87EB-6581171FBE06}"/>
              </a:ext>
            </a:extLst>
          </p:cNvPr>
          <p:cNvSpPr>
            <a:spLocks noChangeArrowheads="1"/>
          </p:cNvSpPr>
          <p:nvPr/>
        </p:nvSpPr>
        <p:spPr bwMode="auto">
          <a:xfrm>
            <a:off x="2927647" y="1060358"/>
            <a:ext cx="2376264" cy="633140"/>
          </a:xfrm>
          <a:prstGeom prst="rect">
            <a:avLst/>
          </a:prstGeom>
          <a:solidFill>
            <a:srgbClr val="FF0066"/>
          </a:solidFill>
          <a:ln w="50800" algn="ctr">
            <a:solidFill>
              <a:srgbClr val="FF0066"/>
            </a:solidFill>
            <a:round/>
            <a:headEnd/>
            <a:tailEnd/>
          </a:ln>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a:spcBef>
                <a:spcPct val="0"/>
              </a:spcBef>
              <a:defRPr/>
            </a:pPr>
            <a:r>
              <a:rPr lang="en-US" altLang="en-US" sz="900" b="1" dirty="0">
                <a:solidFill>
                  <a:prstClr val="white"/>
                </a:solidFill>
                <a:latin typeface="Arial" panose="020B0604020202020204" pitchFamily="34" charset="0"/>
                <a:cs typeface="Arial" panose="020B0604020202020204" pitchFamily="34" charset="0"/>
              </a:rPr>
              <a:t>TB24</a:t>
            </a:r>
          </a:p>
          <a:p>
            <a:pPr>
              <a:spcBef>
                <a:spcPct val="0"/>
              </a:spcBef>
              <a:defRPr/>
            </a:pPr>
            <a:r>
              <a:rPr lang="en-US" altLang="en-US" sz="900" dirty="0">
                <a:solidFill>
                  <a:prstClr val="white"/>
                </a:solidFill>
                <a:latin typeface="Arial" panose="020B0604020202020204" pitchFamily="34" charset="0"/>
                <a:cs typeface="Arial" panose="020B0604020202020204" pitchFamily="34" charset="0"/>
              </a:rPr>
              <a:t>Electrical Diesel Generators, Fuel Tanks and buildings  59-60 (Investment Protection diesel generators)</a:t>
            </a:r>
          </a:p>
        </p:txBody>
      </p:sp>
      <p:sp>
        <p:nvSpPr>
          <p:cNvPr id="124" name="Rectangle 123">
            <a:extLst>
              <a:ext uri="{FF2B5EF4-FFF2-40B4-BE49-F238E27FC236}">
                <a16:creationId xmlns:a16="http://schemas.microsoft.com/office/drawing/2014/main" id="{0E88D30A-D09B-433F-ABCC-853875BB273E}"/>
              </a:ext>
            </a:extLst>
          </p:cNvPr>
          <p:cNvSpPr>
            <a:spLocks noChangeArrowheads="1"/>
          </p:cNvSpPr>
          <p:nvPr/>
        </p:nvSpPr>
        <p:spPr bwMode="auto">
          <a:xfrm>
            <a:off x="6364981" y="1916832"/>
            <a:ext cx="288032" cy="229558"/>
          </a:xfrm>
          <a:prstGeom prst="rect">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eaLnBrk="1" hangingPunct="1">
              <a:spcBef>
                <a:spcPct val="0"/>
              </a:spcBef>
              <a:defRPr/>
            </a:pPr>
            <a:endParaRPr lang="en-GB" altLang="en-US" dirty="0">
              <a:ln>
                <a:solidFill>
                  <a:srgbClr val="FFC000"/>
                </a:solidFill>
              </a:ln>
              <a:solidFill>
                <a:srgbClr val="FFC000"/>
              </a:solidFill>
              <a:latin typeface="Arial" panose="020B0604020202020204" pitchFamily="34" charset="0"/>
              <a:cs typeface="Arial" panose="020B0604020202020204" pitchFamily="34" charset="0"/>
            </a:endParaRPr>
          </a:p>
        </p:txBody>
      </p:sp>
      <p:sp>
        <p:nvSpPr>
          <p:cNvPr id="125" name="Rectangle 124">
            <a:extLst>
              <a:ext uri="{FF2B5EF4-FFF2-40B4-BE49-F238E27FC236}">
                <a16:creationId xmlns:a16="http://schemas.microsoft.com/office/drawing/2014/main" id="{657898FA-521E-417B-A235-8A24C7A3FE86}"/>
              </a:ext>
            </a:extLst>
          </p:cNvPr>
          <p:cNvSpPr>
            <a:spLocks noChangeArrowheads="1"/>
          </p:cNvSpPr>
          <p:nvPr/>
        </p:nvSpPr>
        <p:spPr bwMode="auto">
          <a:xfrm>
            <a:off x="9120335" y="4581128"/>
            <a:ext cx="216024" cy="229558"/>
          </a:xfrm>
          <a:prstGeom prst="rect">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400"/>
              </a:spcBef>
              <a:buFont typeface="Arial" charset="0"/>
              <a:defRPr>
                <a:solidFill>
                  <a:srgbClr val="404040"/>
                </a:solidFill>
                <a:latin typeface="Calibri" pitchFamily="4" charset="0"/>
              </a:defRPr>
            </a:lvl1pPr>
            <a:lvl2pPr marL="742950" indent="-285750" eaLnBrk="0" hangingPunct="0">
              <a:spcBef>
                <a:spcPts val="400"/>
              </a:spcBef>
              <a:buFont typeface="Arial" charset="0"/>
              <a:buChar char="•"/>
              <a:defRPr>
                <a:solidFill>
                  <a:srgbClr val="404040"/>
                </a:solidFill>
                <a:latin typeface="Calibri" pitchFamily="4" charset="0"/>
              </a:defRPr>
            </a:lvl2pPr>
            <a:lvl3pPr marL="1143000" indent="-228600" eaLnBrk="0" hangingPunct="0">
              <a:spcBef>
                <a:spcPts val="400"/>
              </a:spcBef>
              <a:buFont typeface="Arial" charset="0"/>
              <a:buChar char="•"/>
              <a:defRPr>
                <a:solidFill>
                  <a:srgbClr val="404040"/>
                </a:solidFill>
                <a:latin typeface="Calibri" pitchFamily="4" charset="0"/>
              </a:defRPr>
            </a:lvl3pPr>
            <a:lvl4pPr marL="1600200" indent="-228600" eaLnBrk="0" hangingPunct="0">
              <a:spcBef>
                <a:spcPts val="400"/>
              </a:spcBef>
              <a:buFont typeface="Arial" charset="0"/>
              <a:buChar char="•"/>
              <a:defRPr>
                <a:solidFill>
                  <a:srgbClr val="404040"/>
                </a:solidFill>
                <a:latin typeface="Calibri" pitchFamily="4" charset="0"/>
              </a:defRPr>
            </a:lvl4pPr>
            <a:lvl5pPr marL="2057400" indent="-228600" eaLnBrk="0" hangingPunct="0">
              <a:spcBef>
                <a:spcPts val="400"/>
              </a:spcBef>
              <a:buFont typeface="Arial" charset="0"/>
              <a:buChar char="•"/>
              <a:defRPr>
                <a:solidFill>
                  <a:srgbClr val="404040"/>
                </a:solidFill>
                <a:latin typeface="Calibri" pitchFamily="4" charset="0"/>
              </a:defRPr>
            </a:lvl5pPr>
            <a:lvl6pPr marL="2514600" indent="-228600" defTabSz="457200" eaLnBrk="0" fontAlgn="base" hangingPunct="0">
              <a:spcBef>
                <a:spcPts val="400"/>
              </a:spcBef>
              <a:spcAft>
                <a:spcPct val="0"/>
              </a:spcAft>
              <a:buFont typeface="Arial" charset="0"/>
              <a:buChar char="•"/>
              <a:defRPr>
                <a:solidFill>
                  <a:srgbClr val="404040"/>
                </a:solidFill>
                <a:latin typeface="Calibri" pitchFamily="4" charset="0"/>
              </a:defRPr>
            </a:lvl6pPr>
            <a:lvl7pPr marL="2971800" indent="-228600" defTabSz="457200" eaLnBrk="0" fontAlgn="base" hangingPunct="0">
              <a:spcBef>
                <a:spcPts val="400"/>
              </a:spcBef>
              <a:spcAft>
                <a:spcPct val="0"/>
              </a:spcAft>
              <a:buFont typeface="Arial" charset="0"/>
              <a:buChar char="•"/>
              <a:defRPr>
                <a:solidFill>
                  <a:srgbClr val="404040"/>
                </a:solidFill>
                <a:latin typeface="Calibri" pitchFamily="4" charset="0"/>
              </a:defRPr>
            </a:lvl7pPr>
            <a:lvl8pPr marL="3429000" indent="-228600" defTabSz="457200" eaLnBrk="0" fontAlgn="base" hangingPunct="0">
              <a:spcBef>
                <a:spcPts val="400"/>
              </a:spcBef>
              <a:spcAft>
                <a:spcPct val="0"/>
              </a:spcAft>
              <a:buFont typeface="Arial" charset="0"/>
              <a:buChar char="•"/>
              <a:defRPr>
                <a:solidFill>
                  <a:srgbClr val="404040"/>
                </a:solidFill>
                <a:latin typeface="Calibri" pitchFamily="4" charset="0"/>
              </a:defRPr>
            </a:lvl8pPr>
            <a:lvl9pPr marL="3886200" indent="-228600" defTabSz="457200" eaLnBrk="0" fontAlgn="base" hangingPunct="0">
              <a:spcBef>
                <a:spcPts val="400"/>
              </a:spcBef>
              <a:spcAft>
                <a:spcPct val="0"/>
              </a:spcAft>
              <a:buFont typeface="Arial" charset="0"/>
              <a:buChar char="•"/>
              <a:defRPr>
                <a:solidFill>
                  <a:srgbClr val="404040"/>
                </a:solidFill>
                <a:latin typeface="Calibri" pitchFamily="4" charset="0"/>
              </a:defRPr>
            </a:lvl9pPr>
          </a:lstStyle>
          <a:p>
            <a:pPr eaLnBrk="1" hangingPunct="1">
              <a:spcBef>
                <a:spcPct val="0"/>
              </a:spcBef>
              <a:defRPr/>
            </a:pPr>
            <a:endParaRPr lang="en-GB" altLang="en-US" dirty="0">
              <a:ln>
                <a:solidFill>
                  <a:srgbClr val="FFC000"/>
                </a:solidFill>
              </a:ln>
              <a:solidFill>
                <a:srgbClr val="FFC000"/>
              </a:solidFill>
              <a:latin typeface="Arial" panose="020B0604020202020204" pitchFamily="34" charset="0"/>
              <a:cs typeface="Arial" panose="020B0604020202020204" pitchFamily="34" charset="0"/>
            </a:endParaRPr>
          </a:p>
        </p:txBody>
      </p:sp>
      <p:sp>
        <p:nvSpPr>
          <p:cNvPr id="126" name="Rectangle 125">
            <a:extLst>
              <a:ext uri="{FF2B5EF4-FFF2-40B4-BE49-F238E27FC236}">
                <a16:creationId xmlns:a16="http://schemas.microsoft.com/office/drawing/2014/main" id="{90432BF4-D4CE-4B7A-8B75-73FA5460BDA0}"/>
              </a:ext>
            </a:extLst>
          </p:cNvPr>
          <p:cNvSpPr/>
          <p:nvPr/>
        </p:nvSpPr>
        <p:spPr>
          <a:xfrm>
            <a:off x="3935759" y="1772817"/>
            <a:ext cx="7056784" cy="4477249"/>
          </a:xfrm>
          <a:prstGeom prst="rect">
            <a:avLst/>
          </a:prstGeom>
          <a:noFill/>
          <a:ln w="38100" cap="flat" cmpd="sng" algn="ctr">
            <a:solidFill>
              <a:srgbClr val="FF66FF"/>
            </a:solidFill>
            <a:prstDash val="sysDot"/>
          </a:ln>
          <a:effectLst/>
        </p:spPr>
        <p:txBody>
          <a:bodyPr rtlCol="0" anchor="ctr"/>
          <a:lstStyle/>
          <a:p>
            <a:pPr algn="ctr">
              <a:defRPr/>
            </a:pPr>
            <a:endParaRPr lang="en-GB" kern="0" dirty="0">
              <a:solidFill>
                <a:prstClr val="white"/>
              </a:solidFill>
              <a:latin typeface="Arial" panose="020B0604020202020204" pitchFamily="34" charset="0"/>
              <a:cs typeface="Arial" panose="020B0604020202020204" pitchFamily="34" charset="0"/>
            </a:endParaRPr>
          </a:p>
        </p:txBody>
      </p:sp>
      <p:sp>
        <p:nvSpPr>
          <p:cNvPr id="127" name="Rectangle 54">
            <a:extLst>
              <a:ext uri="{FF2B5EF4-FFF2-40B4-BE49-F238E27FC236}">
                <a16:creationId xmlns:a16="http://schemas.microsoft.com/office/drawing/2014/main" id="{A8347067-1541-40AC-89D1-A3B97BD879D9}"/>
              </a:ext>
            </a:extLst>
          </p:cNvPr>
          <p:cNvSpPr>
            <a:spLocks noChangeArrowheads="1"/>
          </p:cNvSpPr>
          <p:nvPr/>
        </p:nvSpPr>
        <p:spPr bwMode="auto">
          <a:xfrm>
            <a:off x="3951362" y="5842448"/>
            <a:ext cx="2519892" cy="394864"/>
          </a:xfrm>
          <a:prstGeom prst="rect">
            <a:avLst/>
          </a:prstGeom>
          <a:solidFill>
            <a:srgbClr val="C00000"/>
          </a:solidFill>
          <a:ln w="50800" algn="ctr">
            <a:solidFill>
              <a:srgbClr val="C00000"/>
            </a:solidFill>
            <a:round/>
            <a:headEnd/>
            <a:tailEnd/>
          </a:ln>
        </p:spPr>
        <p:txBody>
          <a:bodyPr/>
          <a:lstStyle/>
          <a:p>
            <a:pPr eaLnBrk="0" hangingPunct="0">
              <a:spcBef>
                <a:spcPct val="0"/>
              </a:spcBef>
            </a:pPr>
            <a:r>
              <a:rPr lang="en-US" altLang="en-US" sz="900" b="1" dirty="0">
                <a:solidFill>
                  <a:prstClr val="white"/>
                </a:solidFill>
                <a:latin typeface="Arial" panose="020B0604020202020204" pitchFamily="34" charset="0"/>
                <a:cs typeface="Arial" panose="020B0604020202020204" pitchFamily="34" charset="0"/>
              </a:rPr>
              <a:t>TB25 </a:t>
            </a:r>
            <a:r>
              <a:rPr lang="en-US" altLang="en-US" sz="900" dirty="0">
                <a:solidFill>
                  <a:prstClr val="white"/>
                </a:solidFill>
                <a:latin typeface="Arial" panose="020B0604020202020204" pitchFamily="34" charset="0"/>
                <a:cs typeface="Arial" panose="020B0604020202020204" pitchFamily="34" charset="0"/>
              </a:rPr>
              <a:t>Continuation of TB11 and TB16 works infrastructure and finishing works</a:t>
            </a:r>
            <a:endParaRPr lang="en-GB" altLang="en-US" sz="900" b="1" dirty="0">
              <a:solidFill>
                <a:prstClr val="white"/>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57DAA6D-5365-4F53-8525-2212A6C7D5ED}"/>
              </a:ext>
            </a:extLst>
          </p:cNvPr>
          <p:cNvSpPr txBox="1"/>
          <p:nvPr/>
        </p:nvSpPr>
        <p:spPr>
          <a:xfrm>
            <a:off x="11523240" y="946488"/>
            <a:ext cx="668040" cy="5467524"/>
          </a:xfrm>
          <a:prstGeom prst="rect">
            <a:avLst/>
          </a:prstGeom>
          <a:solidFill>
            <a:srgbClr val="43BAFF"/>
          </a:solidFill>
        </p:spPr>
        <p:txBody>
          <a:bodyPr wrap="square" rtlCol="0">
            <a:spAutoFit/>
          </a:bodyPr>
          <a:lstStyle/>
          <a:p>
            <a:endParaRPr lang="en-GB" dirty="0"/>
          </a:p>
        </p:txBody>
      </p:sp>
      <p:sp>
        <p:nvSpPr>
          <p:cNvPr id="4" name="Footer Placeholder 1">
            <a:extLst>
              <a:ext uri="{FF2B5EF4-FFF2-40B4-BE49-F238E27FC236}">
                <a16:creationId xmlns:a16="http://schemas.microsoft.com/office/drawing/2014/main" id="{C6904E4D-A885-D503-C4D7-3890BEBFF12C}"/>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Tree>
    <p:extLst>
      <p:ext uri="{BB962C8B-B14F-4D97-AF65-F5344CB8AC3E}">
        <p14:creationId xmlns:p14="http://schemas.microsoft.com/office/powerpoint/2010/main" val="2668097316"/>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EC823-EEB6-466E-A957-A7B136F71EF2}"/>
              </a:ext>
            </a:extLst>
          </p:cNvPr>
          <p:cNvSpPr>
            <a:spLocks noGrp="1"/>
          </p:cNvSpPr>
          <p:nvPr>
            <p:ph type="sldNum" sz="quarter" idx="12"/>
          </p:nvPr>
        </p:nvSpPr>
        <p:spPr>
          <a:xfrm>
            <a:off x="11352584" y="6492875"/>
            <a:ext cx="693440" cy="365125"/>
          </a:xfrm>
        </p:spPr>
        <p:txBody>
          <a:bodyPr/>
          <a:lstStyle/>
          <a:p>
            <a:fld id="{0B55C215-7F9A-4AB7-8398-183B47447BCF}" type="slidenum">
              <a:rPr lang="en-US" smtClean="0"/>
              <a:pPr/>
              <a:t>9</a:t>
            </a:fld>
            <a:endParaRPr lang="en-US" dirty="0"/>
          </a:p>
        </p:txBody>
      </p:sp>
      <p:sp>
        <p:nvSpPr>
          <p:cNvPr id="4" name="Title 6">
            <a:extLst>
              <a:ext uri="{FF2B5EF4-FFF2-40B4-BE49-F238E27FC236}">
                <a16:creationId xmlns:a16="http://schemas.microsoft.com/office/drawing/2014/main" id="{83E33FF4-4AF1-4F22-9B24-C30DD5486ECD}"/>
              </a:ext>
            </a:extLst>
          </p:cNvPr>
          <p:cNvSpPr>
            <a:spLocks noGrp="1"/>
          </p:cNvSpPr>
          <p:nvPr>
            <p:ph type="title"/>
          </p:nvPr>
        </p:nvSpPr>
        <p:spPr>
          <a:xfrm>
            <a:off x="323528" y="71434"/>
            <a:ext cx="9300864" cy="810478"/>
          </a:xfrm>
        </p:spPr>
        <p:txBody>
          <a:bodyPr/>
          <a:lstStyle/>
          <a:p>
            <a:pPr eaLnBrk="0" hangingPunct="0"/>
            <a:r>
              <a:rPr lang="en-GB" dirty="0">
                <a:effectLst/>
                <a:latin typeface="+mj-lt"/>
              </a:rPr>
              <a:t>Overview of the Procurement Packages - Completed/Ongoing Contracts</a:t>
            </a:r>
            <a:endParaRPr lang="en-US" dirty="0">
              <a:effectLst/>
              <a:latin typeface="+mj-lt"/>
            </a:endParaRPr>
          </a:p>
        </p:txBody>
      </p:sp>
      <p:graphicFrame>
        <p:nvGraphicFramePr>
          <p:cNvPr id="8" name="Table 7">
            <a:extLst>
              <a:ext uri="{FF2B5EF4-FFF2-40B4-BE49-F238E27FC236}">
                <a16:creationId xmlns:a16="http://schemas.microsoft.com/office/drawing/2014/main" id="{C215917C-7279-44E1-9AA9-7A0EE69E1F1E}"/>
              </a:ext>
            </a:extLst>
          </p:cNvPr>
          <p:cNvGraphicFramePr>
            <a:graphicFrameLocks noGrp="1"/>
          </p:cNvGraphicFramePr>
          <p:nvPr>
            <p:extLst>
              <p:ext uri="{D42A27DB-BD31-4B8C-83A1-F6EECF244321}">
                <p14:modId xmlns:p14="http://schemas.microsoft.com/office/powerpoint/2010/main" val="522345259"/>
              </p:ext>
            </p:extLst>
          </p:nvPr>
        </p:nvGraphicFramePr>
        <p:xfrm>
          <a:off x="2927649" y="1124744"/>
          <a:ext cx="8136903" cy="4739109"/>
        </p:xfrm>
        <a:graphic>
          <a:graphicData uri="http://schemas.openxmlformats.org/drawingml/2006/table">
            <a:tbl>
              <a:tblPr firstRow="1" firstCol="1" lastRow="1" bandRow="1"/>
              <a:tblGrid>
                <a:gridCol w="955236">
                  <a:extLst>
                    <a:ext uri="{9D8B030D-6E8A-4147-A177-3AD203B41FA5}">
                      <a16:colId xmlns:a16="http://schemas.microsoft.com/office/drawing/2014/main" val="3783042209"/>
                    </a:ext>
                  </a:extLst>
                </a:gridCol>
                <a:gridCol w="1271667">
                  <a:extLst>
                    <a:ext uri="{9D8B030D-6E8A-4147-A177-3AD203B41FA5}">
                      <a16:colId xmlns:a16="http://schemas.microsoft.com/office/drawing/2014/main" val="38697501"/>
                    </a:ext>
                  </a:extLst>
                </a:gridCol>
                <a:gridCol w="5910000">
                  <a:extLst>
                    <a:ext uri="{9D8B030D-6E8A-4147-A177-3AD203B41FA5}">
                      <a16:colId xmlns:a16="http://schemas.microsoft.com/office/drawing/2014/main" val="3526908128"/>
                    </a:ext>
                  </a:extLst>
                </a:gridCol>
              </a:tblGrid>
              <a:tr h="174289">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TB00</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F4E-OPE-095</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Construction of the TC Seismic Isolation Pit, Supply and  Installation of Anti-Seismic Bearings</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751949648"/>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TB01</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F4E-OPE-251</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Site Adaptation</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3328192424"/>
                  </a:ext>
                </a:extLst>
              </a:tr>
              <a:tr h="116264">
                <a:tc>
                  <a:txBody>
                    <a:bodyPr/>
                    <a:lstStyle/>
                    <a:p>
                      <a:pPr>
                        <a:lnSpc>
                          <a:spcPct val="107000"/>
                        </a:lnSpc>
                        <a:spcAft>
                          <a:spcPts val="800"/>
                        </a:spcAft>
                      </a:pPr>
                      <a:r>
                        <a:rPr lang="en-GB" sz="1300" b="1" kern="1200" dirty="0" err="1">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TBAlpha</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F4E-OPE-406</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Galleries and drainage works</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2135820931"/>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TB05</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F4E-OPE-378</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D&amp;B Package</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4289041733"/>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TB06</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F4E-OPE-428</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HV Electrical Equipment</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2345041308"/>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TB07</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F4E-OPE-429</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D&amp;B Package</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1992238209"/>
                  </a:ext>
                </a:extLst>
              </a:tr>
              <a:tr h="116264">
                <a:tc>
                  <a:txBody>
                    <a:bodyPr/>
                    <a:lstStyle/>
                    <a:p>
                      <a:pPr>
                        <a:lnSpc>
                          <a:spcPct val="107000"/>
                        </a:lnSpc>
                        <a:spcAft>
                          <a:spcPts val="800"/>
                        </a:spcAft>
                      </a:pPr>
                      <a:r>
                        <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TB03</a:t>
                      </a: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F4E-OPE-286</a:t>
                      </a:r>
                    </a:p>
                  </a:txBody>
                  <a:tcPr marL="68580" marR="68580" marT="0" marB="0">
                    <a:lnL>
                      <a:noFill/>
                    </a:lnL>
                    <a:lnR>
                      <a:noFill/>
                    </a:lnR>
                    <a:lnT>
                      <a:noFill/>
                    </a:lnT>
                    <a:lnB>
                      <a:noFill/>
                    </a:lnB>
                    <a:solidFill>
                      <a:srgbClr val="FFC000"/>
                    </a:solidFill>
                  </a:tcPr>
                </a:tc>
                <a:tc>
                  <a:txBody>
                    <a:bodyPr/>
                    <a:lstStyle/>
                    <a:p>
                      <a:pPr>
                        <a:lnSpc>
                          <a:spcPct val="107000"/>
                        </a:lnSpc>
                        <a:spcAft>
                          <a:spcPts val="800"/>
                        </a:spcAft>
                      </a:pPr>
                      <a:r>
                        <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Main Civil &amp; Finishing</a:t>
                      </a:r>
                    </a:p>
                  </a:txBody>
                  <a:tcPr marL="68580" marR="68580" marT="0" marB="0">
                    <a:lnL>
                      <a:noFill/>
                    </a:lnL>
                    <a:lnR>
                      <a:noFill/>
                    </a:lnR>
                    <a:lnT>
                      <a:noFill/>
                    </a:lnT>
                    <a:lnB>
                      <a:noFill/>
                    </a:lnB>
                    <a:solidFill>
                      <a:srgbClr val="FFC000"/>
                    </a:solidFill>
                  </a:tcPr>
                </a:tc>
                <a:extLst>
                  <a:ext uri="{0D108BD9-81ED-4DB2-BD59-A6C34878D82A}">
                    <a16:rowId xmlns:a16="http://schemas.microsoft.com/office/drawing/2014/main" val="2885593944"/>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96213955"/>
                  </a:ext>
                </a:extLst>
              </a:tr>
              <a:tr h="108557">
                <a:tc>
                  <a:txBody>
                    <a:bodyPr/>
                    <a:lstStyle/>
                    <a:p>
                      <a:pPr>
                        <a:lnSpc>
                          <a:spcPct val="107000"/>
                        </a:lnSpc>
                        <a:spcAft>
                          <a:spcPts val="800"/>
                        </a:spcAft>
                      </a:pPr>
                      <a:r>
                        <a:rPr lang="en-GB" sz="13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TB08</a:t>
                      </a:r>
                      <a:endParaRPr lang="en-IE" sz="13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0000"/>
                    </a:solidFill>
                  </a:tcPr>
                </a:tc>
                <a:tc>
                  <a:txBody>
                    <a:bodyPr/>
                    <a:lstStyle/>
                    <a:p>
                      <a:pPr>
                        <a:lnSpc>
                          <a:spcPct val="107000"/>
                        </a:lnSpc>
                        <a:spcAft>
                          <a:spcPts val="800"/>
                        </a:spcAft>
                      </a:pPr>
                      <a:r>
                        <a:rPr lang="en-US" sz="13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F4E-OPE-374</a:t>
                      </a:r>
                      <a:endParaRPr lang="en-IE" sz="13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0000"/>
                    </a:solidFill>
                  </a:tcPr>
                </a:tc>
                <a:tc>
                  <a:txBody>
                    <a:bodyPr/>
                    <a:lstStyle/>
                    <a:p>
                      <a:pPr>
                        <a:lnSpc>
                          <a:spcPct val="107000"/>
                        </a:lnSpc>
                        <a:spcAft>
                          <a:spcPts val="800"/>
                        </a:spcAft>
                      </a:pPr>
                      <a:r>
                        <a:rPr lang="en-GB" sz="13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Site Infrastructure Works</a:t>
                      </a:r>
                      <a:endParaRPr lang="en-IE" sz="13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0000"/>
                    </a:solidFill>
                  </a:tcPr>
                </a:tc>
                <a:extLst>
                  <a:ext uri="{0D108BD9-81ED-4DB2-BD59-A6C34878D82A}">
                    <a16:rowId xmlns:a16="http://schemas.microsoft.com/office/drawing/2014/main" val="2887071517"/>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54602092"/>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TB02</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F4E-OPE-285</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Long Lead - Mechanical Handling</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3554584723"/>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TB04</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F4E-OPE-301</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Main M&amp;E/Services</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825000775"/>
                  </a:ext>
                </a:extLst>
              </a:tr>
              <a:tr h="116264">
                <a:tc>
                  <a:txBody>
                    <a:bodyPr/>
                    <a:lstStyle/>
                    <a:p>
                      <a:pPr>
                        <a:lnSpc>
                          <a:spcPct val="107000"/>
                        </a:lnSpc>
                        <a:spcAft>
                          <a:spcPts val="800"/>
                        </a:spcAft>
                      </a:pPr>
                      <a:r>
                        <a:rPr lang="en-GB" sz="1300" b="1"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TB11</a:t>
                      </a:r>
                      <a:endParaRPr lang="en-IE" sz="1300" b="1"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F4E-OFC-755</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Retrofit and Finishing Works</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995280281"/>
                  </a:ext>
                </a:extLst>
              </a:tr>
              <a:tr h="116264">
                <a:tc>
                  <a:txBody>
                    <a:bodyPr/>
                    <a:lstStyle/>
                    <a:p>
                      <a:pPr>
                        <a:lnSpc>
                          <a:spcPct val="107000"/>
                        </a:lnSpc>
                        <a:spcAft>
                          <a:spcPts val="800"/>
                        </a:spcAft>
                      </a:pPr>
                      <a:r>
                        <a:rPr lang="en-US"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TB12</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F4E-OPE-688</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Design and Build Buildings 34, 37, 75 and 71</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1006390915"/>
                  </a:ext>
                </a:extLst>
              </a:tr>
              <a:tr h="116264">
                <a:tc>
                  <a:txBody>
                    <a:bodyPr/>
                    <a:lstStyle/>
                    <a:p>
                      <a:pPr>
                        <a:lnSpc>
                          <a:spcPct val="107000"/>
                        </a:lnSpc>
                        <a:spcAft>
                          <a:spcPts val="800"/>
                        </a:spcAft>
                      </a:pPr>
                      <a:r>
                        <a:rPr lang="en-US"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TB13</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F4E-OPE-1003</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Emergency Electrical Power Distribution 44-47</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2738671024"/>
                  </a:ext>
                </a:extLst>
              </a:tr>
              <a:tr h="116264">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TB16</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F4E-OPE-636</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Site Infrastructure Works (partial relaunch of TB08) </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377214122"/>
                  </a:ext>
                </a:extLst>
              </a:tr>
              <a:tr h="116264">
                <a:tc>
                  <a:txBody>
                    <a:bodyPr/>
                    <a:lstStyle/>
                    <a:p>
                      <a:pPr>
                        <a:lnSpc>
                          <a:spcPct val="107000"/>
                        </a:lnSpc>
                        <a:spcAft>
                          <a:spcPts val="800"/>
                        </a:spcAft>
                      </a:pPr>
                      <a:r>
                        <a:rPr lang="en-US"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TB18</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F4E-OPE-996</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Completion of the Tritium Building 14</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3196651332"/>
                  </a:ext>
                </a:extLst>
              </a:tr>
              <a:tr h="116264">
                <a:tc>
                  <a:txBody>
                    <a:bodyPr/>
                    <a:lstStyle/>
                    <a:p>
                      <a:pPr>
                        <a:lnSpc>
                          <a:spcPct val="107000"/>
                        </a:lnSpc>
                        <a:spcAft>
                          <a:spcPts val="800"/>
                        </a:spcAft>
                      </a:pPr>
                      <a:r>
                        <a:rPr lang="en-US" sz="1300" b="1"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TB19</a:t>
                      </a:r>
                      <a:endParaRPr lang="en-IE" sz="1300" b="1"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F4E-OPE-906</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Painting and Coating for the Tokamak Complex</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103719871"/>
                  </a:ext>
                </a:extLst>
              </a:tr>
              <a:tr h="116264">
                <a:tc>
                  <a:txBody>
                    <a:bodyPr/>
                    <a:lstStyle/>
                    <a:p>
                      <a:pPr>
                        <a:lnSpc>
                          <a:spcPct val="107000"/>
                        </a:lnSpc>
                        <a:spcAft>
                          <a:spcPts val="800"/>
                        </a:spcAft>
                      </a:pPr>
                      <a:r>
                        <a:rPr lang="en-US"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TB20</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F4E-OPE-1099</a:t>
                      </a:r>
                      <a:endParaRPr lang="en-IE" sz="1300" kern="120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Tokamak Complex Doors Completion </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528449399"/>
                  </a:ext>
                </a:extLst>
              </a:tr>
              <a:tr h="122280">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TB21 </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b="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F4E-OMF-1107</a:t>
                      </a:r>
                      <a:endParaRPr lang="en-IE" sz="1300" b="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b="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Electrical and mechanical works for the Tokamak Complex and surrounding buildings</a:t>
                      </a:r>
                      <a:endParaRPr lang="en-IE" sz="1300" b="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717539553"/>
                  </a:ext>
                </a:extLst>
              </a:tr>
              <a:tr h="237923">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TB22 Lot B</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F4E-OMF-1168</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US"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Secondary Structural works </a:t>
                      </a: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1785299253"/>
                  </a:ext>
                </a:extLst>
              </a:tr>
              <a:tr h="237923">
                <a:tc>
                  <a:txBody>
                    <a:bodyPr/>
                    <a:lstStyle/>
                    <a:p>
                      <a:pPr>
                        <a:lnSpc>
                          <a:spcPct val="107000"/>
                        </a:lnSpc>
                        <a:spcAft>
                          <a:spcPts val="800"/>
                        </a:spcAft>
                      </a:pPr>
                      <a:r>
                        <a:rPr lang="en-GB"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TB22 Lot A</a:t>
                      </a:r>
                      <a:endParaRPr lang="en-IE" sz="1300" b="1"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F4E-OMF-1168</a:t>
                      </a:r>
                      <a:endParaRPr lang="en-IE"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8EAADB"/>
                    </a:solidFill>
                  </a:tcPr>
                </a:tc>
                <a:tc>
                  <a:txBody>
                    <a:bodyPr/>
                    <a:lstStyle/>
                    <a:p>
                      <a:pPr>
                        <a:lnSpc>
                          <a:spcPct val="107000"/>
                        </a:lnSpc>
                        <a:spcAft>
                          <a:spcPts val="800"/>
                        </a:spcAft>
                      </a:pPr>
                      <a:r>
                        <a:rPr lang="en-GB" sz="1300" kern="1200" dirty="0">
                          <a:solidFill>
                            <a:srgbClr val="20407D"/>
                          </a:solidFill>
                          <a:effectLst/>
                          <a:latin typeface="Calibri" panose="020F0502020204030204" pitchFamily="34" charset="0"/>
                          <a:ea typeface="Calibri" panose="020F0502020204030204" pitchFamily="34" charset="0"/>
                          <a:cs typeface="Times New Roman" panose="02020603050405020304" pitchFamily="18" charset="0"/>
                        </a:rPr>
                        <a:t>Primary Structural works</a:t>
                      </a:r>
                    </a:p>
                  </a:txBody>
                  <a:tcPr marL="68580" marR="68580" marT="0" marB="0">
                    <a:lnL>
                      <a:noFill/>
                    </a:lnL>
                    <a:lnR>
                      <a:noFill/>
                    </a:lnR>
                    <a:lnT>
                      <a:noFill/>
                    </a:lnT>
                    <a:lnB>
                      <a:noFill/>
                    </a:lnB>
                    <a:solidFill>
                      <a:srgbClr val="8EAADB"/>
                    </a:solidFill>
                  </a:tcPr>
                </a:tc>
                <a:extLst>
                  <a:ext uri="{0D108BD9-81ED-4DB2-BD59-A6C34878D82A}">
                    <a16:rowId xmlns:a16="http://schemas.microsoft.com/office/drawing/2014/main" val="3749400899"/>
                  </a:ext>
                </a:extLst>
              </a:tr>
            </a:tbl>
          </a:graphicData>
        </a:graphic>
      </p:graphicFrame>
      <p:sp>
        <p:nvSpPr>
          <p:cNvPr id="9" name="Rectangle: Rounded Corners 8">
            <a:extLst>
              <a:ext uri="{FF2B5EF4-FFF2-40B4-BE49-F238E27FC236}">
                <a16:creationId xmlns:a16="http://schemas.microsoft.com/office/drawing/2014/main" id="{181E16C2-E0E1-4B26-933C-747522BE1587}"/>
              </a:ext>
            </a:extLst>
          </p:cNvPr>
          <p:cNvSpPr/>
          <p:nvPr/>
        </p:nvSpPr>
        <p:spPr>
          <a:xfrm>
            <a:off x="296354" y="1412776"/>
            <a:ext cx="1479166" cy="810478"/>
          </a:xfrm>
          <a:prstGeom prst="roundRect">
            <a:avLst/>
          </a:prstGeom>
          <a:solidFill>
            <a:srgbClr val="FFC61D"/>
          </a:solidFill>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407D"/>
                </a:solidFill>
              </a:rPr>
              <a:t>Completed</a:t>
            </a:r>
            <a:endParaRPr lang="en-IE" dirty="0">
              <a:solidFill>
                <a:srgbClr val="20407D"/>
              </a:solidFill>
            </a:endParaRPr>
          </a:p>
        </p:txBody>
      </p:sp>
      <p:sp>
        <p:nvSpPr>
          <p:cNvPr id="10" name="Arrow: Right 9">
            <a:extLst>
              <a:ext uri="{FF2B5EF4-FFF2-40B4-BE49-F238E27FC236}">
                <a16:creationId xmlns:a16="http://schemas.microsoft.com/office/drawing/2014/main" id="{9F9DE9E1-5883-45A3-91BB-19CBCD332F2E}"/>
              </a:ext>
            </a:extLst>
          </p:cNvPr>
          <p:cNvSpPr/>
          <p:nvPr/>
        </p:nvSpPr>
        <p:spPr>
          <a:xfrm>
            <a:off x="1991544" y="1651687"/>
            <a:ext cx="759085" cy="332656"/>
          </a:xfrm>
          <a:prstGeom prst="rightArrow">
            <a:avLst/>
          </a:prstGeom>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21E5C895-A611-44F9-A890-22FD2291688C}"/>
              </a:ext>
            </a:extLst>
          </p:cNvPr>
          <p:cNvSpPr/>
          <p:nvPr/>
        </p:nvSpPr>
        <p:spPr>
          <a:xfrm>
            <a:off x="283034" y="2745835"/>
            <a:ext cx="1479166" cy="571567"/>
          </a:xfrm>
          <a:prstGeom prst="roundRect">
            <a:avLst/>
          </a:prstGeom>
          <a:solidFill>
            <a:srgbClr val="FF0000"/>
          </a:solidFill>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Terminated</a:t>
            </a:r>
            <a:endParaRPr lang="en-IE" dirty="0">
              <a:solidFill>
                <a:schemeClr val="bg1"/>
              </a:solidFill>
            </a:endParaRPr>
          </a:p>
        </p:txBody>
      </p:sp>
      <p:sp>
        <p:nvSpPr>
          <p:cNvPr id="12" name="Arrow: Right 11">
            <a:extLst>
              <a:ext uri="{FF2B5EF4-FFF2-40B4-BE49-F238E27FC236}">
                <a16:creationId xmlns:a16="http://schemas.microsoft.com/office/drawing/2014/main" id="{CB2BE0DE-8C3B-424C-A7D6-4EFEAB9502EE}"/>
              </a:ext>
            </a:extLst>
          </p:cNvPr>
          <p:cNvSpPr/>
          <p:nvPr/>
        </p:nvSpPr>
        <p:spPr>
          <a:xfrm>
            <a:off x="1991544" y="2865291"/>
            <a:ext cx="759085" cy="332656"/>
          </a:xfrm>
          <a:prstGeom prst="rightArrow">
            <a:avLst/>
          </a:prstGeom>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6F84B85D-83A5-454C-9D7E-4F3ED4A08F5C}"/>
              </a:ext>
            </a:extLst>
          </p:cNvPr>
          <p:cNvSpPr/>
          <p:nvPr/>
        </p:nvSpPr>
        <p:spPr>
          <a:xfrm>
            <a:off x="296354" y="4157506"/>
            <a:ext cx="1479166" cy="810478"/>
          </a:xfrm>
          <a:prstGeom prst="roundRect">
            <a:avLst/>
          </a:prstGeom>
          <a:solidFill>
            <a:srgbClr val="8EAADB"/>
          </a:solidFill>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407D"/>
                </a:solidFill>
              </a:rPr>
              <a:t>Ongoing</a:t>
            </a:r>
            <a:endParaRPr lang="en-IE" dirty="0">
              <a:solidFill>
                <a:srgbClr val="20407D"/>
              </a:solidFill>
            </a:endParaRPr>
          </a:p>
        </p:txBody>
      </p:sp>
      <p:sp>
        <p:nvSpPr>
          <p:cNvPr id="14" name="Arrow: Right 13">
            <a:extLst>
              <a:ext uri="{FF2B5EF4-FFF2-40B4-BE49-F238E27FC236}">
                <a16:creationId xmlns:a16="http://schemas.microsoft.com/office/drawing/2014/main" id="{574BDCAA-AF9A-41D7-A965-5190B4BCAEF9}"/>
              </a:ext>
            </a:extLst>
          </p:cNvPr>
          <p:cNvSpPr/>
          <p:nvPr/>
        </p:nvSpPr>
        <p:spPr>
          <a:xfrm>
            <a:off x="1991544" y="4396417"/>
            <a:ext cx="759085" cy="332656"/>
          </a:xfrm>
          <a:prstGeom prst="rightArrow">
            <a:avLst/>
          </a:prstGeom>
          <a:ln>
            <a:solidFill>
              <a:srgbClr val="20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EC5074B2-E15D-47EB-A898-17BE44F8648A}"/>
              </a:ext>
            </a:extLst>
          </p:cNvPr>
          <p:cNvSpPr txBox="1"/>
          <p:nvPr/>
        </p:nvSpPr>
        <p:spPr>
          <a:xfrm>
            <a:off x="11523240" y="946488"/>
            <a:ext cx="668760" cy="5467524"/>
          </a:xfrm>
          <a:prstGeom prst="rect">
            <a:avLst/>
          </a:prstGeom>
          <a:solidFill>
            <a:srgbClr val="43BAFF"/>
          </a:solidFill>
        </p:spPr>
        <p:txBody>
          <a:bodyPr wrap="square" rtlCol="0">
            <a:spAutoFit/>
          </a:bodyPr>
          <a:lstStyle/>
          <a:p>
            <a:endParaRPr lang="en-GB" dirty="0"/>
          </a:p>
        </p:txBody>
      </p:sp>
      <p:sp>
        <p:nvSpPr>
          <p:cNvPr id="5" name="Footer Placeholder 1">
            <a:extLst>
              <a:ext uri="{FF2B5EF4-FFF2-40B4-BE49-F238E27FC236}">
                <a16:creationId xmlns:a16="http://schemas.microsoft.com/office/drawing/2014/main" id="{809640D0-3F7C-FB8A-0723-A8EECEDA9C65}"/>
              </a:ext>
            </a:extLst>
          </p:cNvPr>
          <p:cNvSpPr>
            <a:spLocks noGrp="1"/>
          </p:cNvSpPr>
          <p:nvPr>
            <p:ph type="ftr" sz="quarter" idx="11"/>
          </p:nvPr>
        </p:nvSpPr>
        <p:spPr>
          <a:xfrm>
            <a:off x="323528" y="6525344"/>
            <a:ext cx="7632848" cy="332656"/>
          </a:xfrm>
        </p:spPr>
        <p:txBody>
          <a:bodyPr/>
          <a:lstStyle/>
          <a:p>
            <a:r>
              <a:rPr lang="en-GB" dirty="0"/>
              <a:t>Buildings Construction - Procurement Strategy – Q1 2024 update</a:t>
            </a:r>
            <a:endParaRPr lang="en-US" dirty="0"/>
          </a:p>
        </p:txBody>
      </p:sp>
    </p:spTree>
    <p:extLst>
      <p:ext uri="{BB962C8B-B14F-4D97-AF65-F5344CB8AC3E}">
        <p14:creationId xmlns:p14="http://schemas.microsoft.com/office/powerpoint/2010/main" val="1425398206"/>
      </p:ext>
    </p:extLst>
  </p:cSld>
  <p:clrMapOvr>
    <a:masterClrMapping/>
  </p:clrMapOvr>
  <p:transition>
    <p:wipe/>
  </p:transition>
</p:sld>
</file>

<file path=ppt/theme/theme1.xml><?xml version="1.0" encoding="utf-8"?>
<a:theme xmlns:a="http://schemas.openxmlformats.org/drawingml/2006/main" name="F4E_ppt_template_2012">
  <a:themeElements>
    <a:clrScheme name="F4E_colors">
      <a:dk1>
        <a:srgbClr val="000000"/>
      </a:dk1>
      <a:lt1>
        <a:srgbClr val="FFFFFF"/>
      </a:lt1>
      <a:dk2>
        <a:srgbClr val="1C3F94"/>
      </a:dk2>
      <a:lt2>
        <a:srgbClr val="FFC61E"/>
      </a:lt2>
      <a:accent1>
        <a:srgbClr val="ADE8FE"/>
      </a:accent1>
      <a:accent2>
        <a:srgbClr val="81D9FD"/>
      </a:accent2>
      <a:accent3>
        <a:srgbClr val="2CB1EC"/>
      </a:accent3>
      <a:accent4>
        <a:srgbClr val="007DC5"/>
      </a:accent4>
      <a:accent5>
        <a:srgbClr val="1C3F94"/>
      </a:accent5>
      <a:accent6>
        <a:srgbClr val="001E60"/>
      </a:accent6>
      <a:hlink>
        <a:srgbClr val="FFC61E"/>
      </a:hlink>
      <a:folHlink>
        <a:srgbClr val="FFC61E"/>
      </a:folHlink>
    </a:clrScheme>
    <a:fontScheme name="F4E_font">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91968A342EE042AE37A88A090FFA76" ma:contentTypeVersion="1" ma:contentTypeDescription="Create a new document." ma:contentTypeScope="" ma:versionID="aff568aa87a745ad6bc58df82f10d83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3DE14-9476-4E14-A6BB-FB718319677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EB952B2-E6EE-4C63-BDB1-1B70F2121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636151-BDC6-46A5-BEDA-04691D1014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4238</TotalTime>
  <Words>1269</Words>
  <Application>Microsoft Office PowerPoint</Application>
  <PresentationFormat>Widescreen</PresentationFormat>
  <Paragraphs>259</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ＭＳ Ｐゴシック</vt:lpstr>
      <vt:lpstr>Arial</vt:lpstr>
      <vt:lpstr>Calibri</vt:lpstr>
      <vt:lpstr>F4E_ppt_template_2012</vt:lpstr>
      <vt:lpstr>PowerPoint Presentation</vt:lpstr>
      <vt:lpstr>Table of Contents</vt:lpstr>
      <vt:lpstr>1. Overview of the ITER Buildings</vt:lpstr>
      <vt:lpstr>Overview of ITER Buildings</vt:lpstr>
      <vt:lpstr>2. Packaging Strategy</vt:lpstr>
      <vt:lpstr>Packaging Strategy</vt:lpstr>
      <vt:lpstr>3. Overview  of the Procurement Packages</vt:lpstr>
      <vt:lpstr>Overview of the Procurement Packages - Layout</vt:lpstr>
      <vt:lpstr>Overview of the Procurement Packages - Completed/Ongoing Contracts</vt:lpstr>
      <vt:lpstr>4. Status of ongoing procurements</vt:lpstr>
      <vt:lpstr>F4E-OPE-1496 [AE II]</vt:lpstr>
      <vt:lpstr>F4E-OMF-1487 [TB25]</vt:lpstr>
      <vt:lpstr> F4E-OMF-1168-04 [TB22 Lot D]</vt:lpstr>
      <vt:lpstr>5. Upcoming Procurements </vt:lpstr>
      <vt:lpstr>Upcoming Procurement Packages </vt:lpstr>
      <vt:lpstr>TB24 – IP Electrical Diesel Generators and buildings 59, 60</vt:lpstr>
      <vt:lpstr>Thank you for your attention</vt:lpstr>
    </vt:vector>
  </TitlesOfParts>
  <Company>Fusion For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boulgma</dc:creator>
  <cp:lastModifiedBy>Tsitsikli Rodia DA</cp:lastModifiedBy>
  <cp:revision>177</cp:revision>
  <dcterms:created xsi:type="dcterms:W3CDTF">2012-05-24T07:34:34Z</dcterms:created>
  <dcterms:modified xsi:type="dcterms:W3CDTF">2024-04-08T14:57:12Z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0x0101006C91968A342EE042AE37A88A090FFA76</vt:lpwstr>
  </property>
</Properties>
</file>